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Calibri (MS)" panose="020F0502020204030204" pitchFamily="34" charset="0"/>
      <p:regular r:id="rId11"/>
    </p:embeddedFont>
    <p:embeddedFont>
      <p:font typeface="Calibri (MS) Bold" panose="020F0702030404030204" pitchFamily="34" charset="0"/>
      <p:regular r:id="rId12"/>
      <p:bold r:id="rId13"/>
    </p:embeddedFont>
    <p:embeddedFont>
      <p:font typeface="Calibri (MS) Bold Italics" panose="020F07020304040A0204" pitchFamily="34" charset="0"/>
      <p:regular r:id="rId14"/>
      <p:bold r:id="rId15"/>
      <p:italic r:id="rId16"/>
      <p:boldItalic r:id="rId17"/>
    </p:embeddedFont>
    <p:embeddedFont>
      <p:font typeface="Kollektif" panose="020B0604020101010102" pitchFamily="34" charset="77"/>
      <p:regular r:id="rId18"/>
    </p:embeddedFont>
    <p:embeddedFont>
      <p:font typeface="Kollektif Bold" panose="020B0604020101010102" pitchFamily="34" charset="77"/>
      <p:regular r:id="rId19"/>
      <p:bold r:id="rId20"/>
    </p:embeddedFont>
    <p:embeddedFont>
      <p:font typeface="Open Sauce Heavy" pitchFamily="2" charset="77"/>
      <p:regular r:id="rId21"/>
      <p:bold r:id="rId22"/>
    </p:embeddedFont>
    <p:embeddedFont>
      <p:font typeface="Open Sauce Semi-Bold" pitchFamily="2" charset="77"/>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64" autoAdjust="0"/>
  </p:normalViewPr>
  <p:slideViewPr>
    <p:cSldViewPr>
      <p:cViewPr varScale="1">
        <p:scale>
          <a:sx n="71" d="100"/>
          <a:sy n="71" d="100"/>
        </p:scale>
        <p:origin x="7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jpeg"/><Relationship Id="rId2" Type="http://schemas.openxmlformats.org/officeDocument/2006/relationships/image" Target="../media/image1.jpeg"/><Relationship Id="rId16"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jpe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hyperlink" Target="https://hosa.org/what-is-hosa/" TargetMode="External"/><Relationship Id="rId4" Type="http://schemas.openxmlformats.org/officeDocument/2006/relationships/image" Target="../media/image23.svg"/><Relationship Id="rId9" Type="http://schemas.openxmlformats.org/officeDocument/2006/relationships/hyperlink" Target="https://www.illinoishosa.org/about-u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s://www.illinoishosa.org/how-to-join" TargetMode="External"/><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docs.google.com/forms/d/e/1FAIpQLSckcYdEnXm3FM3jt7352X6n1a8CLsySS0d6DXhBEdxfLiRVNw/viewform" TargetMode="External"/><Relationship Id="rId5" Type="http://schemas.openxmlformats.org/officeDocument/2006/relationships/image" Target="../media/image29.svg"/><Relationship Id="rId10" Type="http://schemas.openxmlformats.org/officeDocument/2006/relationships/image" Target="../media/image32.jpeg"/><Relationship Id="rId4" Type="http://schemas.openxmlformats.org/officeDocument/2006/relationships/image" Target="../media/image28.png"/><Relationship Id="rId9" Type="http://schemas.openxmlformats.org/officeDocument/2006/relationships/image" Target="../media/image31.jpeg"/></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www.illinoishosa.org/how-to-join" TargetMode="External"/><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hosa.org/wp-content/uploads/2021/01/HOSABYLAWS-FINAL2018.pdf" TargetMode="External"/><Relationship Id="rId5" Type="http://schemas.openxmlformats.org/officeDocument/2006/relationships/image" Target="../media/image34.svg"/><Relationship Id="rId10" Type="http://schemas.openxmlformats.org/officeDocument/2006/relationships/image" Target="../media/image37.jpeg"/><Relationship Id="rId4" Type="http://schemas.openxmlformats.org/officeDocument/2006/relationships/image" Target="../media/image33.png"/><Relationship Id="rId9"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www.illinoishosa.org/how-to-join" TargetMode="External"/><Relationship Id="rId7" Type="http://schemas.openxmlformats.org/officeDocument/2006/relationships/image" Target="../media/image1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9.svg"/><Relationship Id="rId10" Type="http://schemas.openxmlformats.org/officeDocument/2006/relationships/image" Target="../media/image42.jpeg"/><Relationship Id="rId4" Type="http://schemas.openxmlformats.org/officeDocument/2006/relationships/image" Target="../media/image38.png"/><Relationship Id="rId9"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4.sv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333" r="-33333"/>
            </a:stretch>
          </a:blipFill>
        </p:spPr>
        <p:txBody>
          <a:bodyPr/>
          <a:lstStyle/>
          <a:p>
            <a:endParaRPr lang="en-US"/>
          </a:p>
        </p:txBody>
      </p:sp>
      <p:grpSp>
        <p:nvGrpSpPr>
          <p:cNvPr id="3" name="Group 3"/>
          <p:cNvGrpSpPr/>
          <p:nvPr/>
        </p:nvGrpSpPr>
        <p:grpSpPr>
          <a:xfrm>
            <a:off x="1028700" y="1463569"/>
            <a:ext cx="15689169" cy="7359862"/>
            <a:chOff x="0" y="0"/>
            <a:chExt cx="4132127" cy="1938400"/>
          </a:xfrm>
        </p:grpSpPr>
        <p:sp>
          <p:nvSpPr>
            <p:cNvPr id="4" name="Freeform 4"/>
            <p:cNvSpPr/>
            <p:nvPr/>
          </p:nvSpPr>
          <p:spPr>
            <a:xfrm>
              <a:off x="0" y="0"/>
              <a:ext cx="4132127" cy="1938400"/>
            </a:xfrm>
            <a:custGeom>
              <a:avLst/>
              <a:gdLst/>
              <a:ahLst/>
              <a:cxnLst/>
              <a:rect l="l" t="t" r="r" b="b"/>
              <a:pathLst>
                <a:path w="4132127" h="1938400">
                  <a:moveTo>
                    <a:pt x="0" y="0"/>
                  </a:moveTo>
                  <a:lnTo>
                    <a:pt x="4132127" y="0"/>
                  </a:lnTo>
                  <a:lnTo>
                    <a:pt x="4132127" y="1938400"/>
                  </a:lnTo>
                  <a:lnTo>
                    <a:pt x="0" y="1938400"/>
                  </a:lnTo>
                  <a:close/>
                </a:path>
              </a:pathLst>
            </a:custGeom>
            <a:solidFill>
              <a:srgbClr val="000000">
                <a:alpha val="0"/>
              </a:srgbClr>
            </a:solidFill>
            <a:ln w="95250" cap="sq">
              <a:solidFill>
                <a:srgbClr val="891C1C"/>
              </a:solidFill>
              <a:prstDash val="solid"/>
              <a:miter/>
            </a:ln>
          </p:spPr>
          <p:txBody>
            <a:bodyPr/>
            <a:lstStyle/>
            <a:p>
              <a:endParaRPr lang="en-US"/>
            </a:p>
          </p:txBody>
        </p:sp>
        <p:sp>
          <p:nvSpPr>
            <p:cNvPr id="5" name="TextBox 5"/>
            <p:cNvSpPr txBox="1"/>
            <p:nvPr/>
          </p:nvSpPr>
          <p:spPr>
            <a:xfrm>
              <a:off x="0" y="-38100"/>
              <a:ext cx="4132127" cy="19765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ChangeAspect="1"/>
          </p:cNvGrpSpPr>
          <p:nvPr/>
        </p:nvGrpSpPr>
        <p:grpSpPr>
          <a:xfrm>
            <a:off x="8963447" y="2448023"/>
            <a:ext cx="6341724" cy="5491647"/>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2537" r="-17591"/>
              </a:stretch>
            </a:blipFill>
          </p:spPr>
          <p:txBody>
            <a:bodyPr/>
            <a:lstStyle/>
            <a:p>
              <a:endParaRPr lang="en-US"/>
            </a:p>
          </p:txBody>
        </p:sp>
      </p:grpSp>
      <p:sp>
        <p:nvSpPr>
          <p:cNvPr id="8" name="Freeform 8"/>
          <p:cNvSpPr/>
          <p:nvPr/>
        </p:nvSpPr>
        <p:spPr>
          <a:xfrm>
            <a:off x="14476749" y="-59573"/>
            <a:ext cx="3811251" cy="10406146"/>
          </a:xfrm>
          <a:custGeom>
            <a:avLst/>
            <a:gdLst/>
            <a:ahLst/>
            <a:cxnLst/>
            <a:rect l="l" t="t" r="r" b="b"/>
            <a:pathLst>
              <a:path w="3811251" h="10406146">
                <a:moveTo>
                  <a:pt x="0" y="0"/>
                </a:moveTo>
                <a:lnTo>
                  <a:pt x="3811251" y="0"/>
                </a:lnTo>
                <a:lnTo>
                  <a:pt x="3811251" y="10406146"/>
                </a:lnTo>
                <a:lnTo>
                  <a:pt x="0" y="104061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1390071" y="6990542"/>
            <a:ext cx="7372853" cy="1267937"/>
            <a:chOff x="0" y="0"/>
            <a:chExt cx="1941821" cy="333942"/>
          </a:xfrm>
        </p:grpSpPr>
        <p:sp>
          <p:nvSpPr>
            <p:cNvPr id="10" name="Freeform 10"/>
            <p:cNvSpPr/>
            <p:nvPr/>
          </p:nvSpPr>
          <p:spPr>
            <a:xfrm>
              <a:off x="0" y="0"/>
              <a:ext cx="1941822" cy="333942"/>
            </a:xfrm>
            <a:custGeom>
              <a:avLst/>
              <a:gdLst/>
              <a:ahLst/>
              <a:cxnLst/>
              <a:rect l="l" t="t" r="r" b="b"/>
              <a:pathLst>
                <a:path w="1941822" h="333942">
                  <a:moveTo>
                    <a:pt x="53553" y="0"/>
                  </a:moveTo>
                  <a:lnTo>
                    <a:pt x="1888269" y="0"/>
                  </a:lnTo>
                  <a:cubicBezTo>
                    <a:pt x="1902472" y="0"/>
                    <a:pt x="1916093" y="5642"/>
                    <a:pt x="1926136" y="15685"/>
                  </a:cubicBezTo>
                  <a:cubicBezTo>
                    <a:pt x="1936179" y="25728"/>
                    <a:pt x="1941822" y="39350"/>
                    <a:pt x="1941822" y="53553"/>
                  </a:cubicBezTo>
                  <a:lnTo>
                    <a:pt x="1941822" y="280389"/>
                  </a:lnTo>
                  <a:cubicBezTo>
                    <a:pt x="1941822" y="309966"/>
                    <a:pt x="1917845" y="333942"/>
                    <a:pt x="1888269" y="333942"/>
                  </a:cubicBezTo>
                  <a:lnTo>
                    <a:pt x="53553" y="333942"/>
                  </a:lnTo>
                  <a:cubicBezTo>
                    <a:pt x="39350" y="333942"/>
                    <a:pt x="25728" y="328300"/>
                    <a:pt x="15685" y="318257"/>
                  </a:cubicBezTo>
                  <a:cubicBezTo>
                    <a:pt x="5642" y="308214"/>
                    <a:pt x="0" y="294593"/>
                    <a:pt x="0" y="280389"/>
                  </a:cubicBezTo>
                  <a:lnTo>
                    <a:pt x="0" y="53553"/>
                  </a:lnTo>
                  <a:cubicBezTo>
                    <a:pt x="0" y="39350"/>
                    <a:pt x="5642" y="25728"/>
                    <a:pt x="15685" y="15685"/>
                  </a:cubicBezTo>
                  <a:cubicBezTo>
                    <a:pt x="25728" y="5642"/>
                    <a:pt x="39350" y="0"/>
                    <a:pt x="53553" y="0"/>
                  </a:cubicBezTo>
                  <a:close/>
                </a:path>
              </a:pathLst>
            </a:custGeom>
            <a:solidFill>
              <a:srgbClr val="FBFAFA"/>
            </a:solidFill>
          </p:spPr>
          <p:txBody>
            <a:bodyPr/>
            <a:lstStyle/>
            <a:p>
              <a:endParaRPr lang="en-US"/>
            </a:p>
          </p:txBody>
        </p:sp>
        <p:sp>
          <p:nvSpPr>
            <p:cNvPr id="11" name="TextBox 11"/>
            <p:cNvSpPr txBox="1"/>
            <p:nvPr/>
          </p:nvSpPr>
          <p:spPr>
            <a:xfrm>
              <a:off x="0" y="-38100"/>
              <a:ext cx="1941821" cy="372042"/>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5400000" flipV="1">
            <a:off x="2589254" y="6920449"/>
            <a:ext cx="4562035" cy="9758363"/>
          </a:xfrm>
          <a:custGeom>
            <a:avLst/>
            <a:gdLst/>
            <a:ahLst/>
            <a:cxnLst/>
            <a:rect l="l" t="t" r="r" b="b"/>
            <a:pathLst>
              <a:path w="4562035" h="9758363">
                <a:moveTo>
                  <a:pt x="0" y="9758363"/>
                </a:moveTo>
                <a:lnTo>
                  <a:pt x="4562035" y="9758363"/>
                </a:lnTo>
                <a:lnTo>
                  <a:pt x="4562035" y="0"/>
                </a:lnTo>
                <a:lnTo>
                  <a:pt x="0" y="0"/>
                </a:lnTo>
                <a:lnTo>
                  <a:pt x="0" y="9758363"/>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5400000" flipH="1">
            <a:off x="2589254" y="-6391955"/>
            <a:ext cx="4562035" cy="9758363"/>
          </a:xfrm>
          <a:custGeom>
            <a:avLst/>
            <a:gdLst/>
            <a:ahLst/>
            <a:cxnLst/>
            <a:rect l="l" t="t" r="r" b="b"/>
            <a:pathLst>
              <a:path w="4562035" h="9758363">
                <a:moveTo>
                  <a:pt x="4562035" y="0"/>
                </a:moveTo>
                <a:lnTo>
                  <a:pt x="0" y="0"/>
                </a:lnTo>
                <a:lnTo>
                  <a:pt x="0" y="9758363"/>
                </a:lnTo>
                <a:lnTo>
                  <a:pt x="4562035" y="9758363"/>
                </a:lnTo>
                <a:lnTo>
                  <a:pt x="45620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1507937" y="2886843"/>
            <a:ext cx="8125680" cy="1260071"/>
          </a:xfrm>
          <a:prstGeom prst="rect">
            <a:avLst/>
          </a:prstGeom>
        </p:spPr>
        <p:txBody>
          <a:bodyPr lIns="0" tIns="0" rIns="0" bIns="0" rtlCol="0" anchor="t">
            <a:spAutoFit/>
          </a:bodyPr>
          <a:lstStyle/>
          <a:p>
            <a:pPr algn="l">
              <a:lnSpc>
                <a:spcPts val="10347"/>
              </a:lnSpc>
            </a:pPr>
            <a:r>
              <a:rPr lang="en-US" sz="7390" b="1">
                <a:solidFill>
                  <a:srgbClr val="B8918A"/>
                </a:solidFill>
                <a:latin typeface="Open Sauce Heavy"/>
                <a:ea typeface="Open Sauce Heavy"/>
                <a:cs typeface="Open Sauce Heavy"/>
                <a:sym typeface="Open Sauce Heavy"/>
              </a:rPr>
              <a:t>HOSA CHAPTER</a:t>
            </a:r>
          </a:p>
        </p:txBody>
      </p:sp>
      <p:sp>
        <p:nvSpPr>
          <p:cNvPr id="15" name="TextBox 15"/>
          <p:cNvSpPr txBox="1"/>
          <p:nvPr/>
        </p:nvSpPr>
        <p:spPr>
          <a:xfrm>
            <a:off x="1507937" y="2019250"/>
            <a:ext cx="6962190" cy="1010468"/>
          </a:xfrm>
          <a:prstGeom prst="rect">
            <a:avLst/>
          </a:prstGeom>
        </p:spPr>
        <p:txBody>
          <a:bodyPr lIns="0" tIns="0" rIns="0" bIns="0" rtlCol="0" anchor="t">
            <a:spAutoFit/>
          </a:bodyPr>
          <a:lstStyle/>
          <a:p>
            <a:pPr algn="l">
              <a:lnSpc>
                <a:spcPts val="8201"/>
              </a:lnSpc>
            </a:pPr>
            <a:r>
              <a:rPr lang="en-US" sz="5858" b="1">
                <a:solidFill>
                  <a:srgbClr val="54181B"/>
                </a:solidFill>
                <a:latin typeface="Open Sauce Semi-Bold"/>
                <a:ea typeface="Open Sauce Semi-Bold"/>
                <a:cs typeface="Open Sauce Semi-Bold"/>
                <a:sym typeface="Open Sauce Semi-Bold"/>
              </a:rPr>
              <a:t>HOW TO START A</a:t>
            </a:r>
          </a:p>
        </p:txBody>
      </p:sp>
      <p:sp>
        <p:nvSpPr>
          <p:cNvPr id="16" name="TextBox 16"/>
          <p:cNvSpPr txBox="1"/>
          <p:nvPr/>
        </p:nvSpPr>
        <p:spPr>
          <a:xfrm>
            <a:off x="1944761" y="7190914"/>
            <a:ext cx="6263473" cy="819569"/>
          </a:xfrm>
          <a:prstGeom prst="rect">
            <a:avLst/>
          </a:prstGeom>
        </p:spPr>
        <p:txBody>
          <a:bodyPr lIns="0" tIns="0" rIns="0" bIns="0" rtlCol="0" anchor="t">
            <a:spAutoFit/>
          </a:bodyPr>
          <a:lstStyle/>
          <a:p>
            <a:pPr algn="l">
              <a:lnSpc>
                <a:spcPts val="3053"/>
              </a:lnSpc>
            </a:pPr>
            <a:r>
              <a:rPr lang="en-US" sz="2609" dirty="0" err="1">
                <a:solidFill>
                  <a:srgbClr val="54181B"/>
                </a:solidFill>
                <a:latin typeface="Kollektif"/>
                <a:ea typeface="Kollektif"/>
                <a:cs typeface="Kollektif"/>
                <a:sym typeface="Kollektif"/>
              </a:rPr>
              <a:t>Presentor</a:t>
            </a:r>
            <a:r>
              <a:rPr lang="en-US" sz="2609" dirty="0">
                <a:solidFill>
                  <a:srgbClr val="54181B"/>
                </a:solidFill>
                <a:latin typeface="Kollektif"/>
                <a:ea typeface="Kollektif"/>
                <a:cs typeface="Kollektif"/>
                <a:sym typeface="Kollektif"/>
              </a:rPr>
              <a:t>: Luis Lopez, MBA</a:t>
            </a:r>
          </a:p>
          <a:p>
            <a:pPr algn="l">
              <a:lnSpc>
                <a:spcPts val="3053"/>
              </a:lnSpc>
            </a:pPr>
            <a:r>
              <a:rPr lang="en-US" sz="2609" dirty="0" err="1">
                <a:solidFill>
                  <a:srgbClr val="54181B"/>
                </a:solidFill>
                <a:latin typeface="Kollektif"/>
                <a:ea typeface="Kollektif"/>
                <a:cs typeface="Kollektif"/>
                <a:sym typeface="Kollektif"/>
              </a:rPr>
              <a:t>Email:ilhosafhp.publicrelations@gmail.com</a:t>
            </a:r>
            <a:endParaRPr lang="en-US" sz="2609" dirty="0">
              <a:solidFill>
                <a:srgbClr val="54181B"/>
              </a:solidFill>
              <a:latin typeface="Kollektif"/>
              <a:ea typeface="Kollektif"/>
              <a:cs typeface="Kollektif"/>
              <a:sym typeface="Kollektif"/>
            </a:endParaRPr>
          </a:p>
        </p:txBody>
      </p:sp>
      <p:sp>
        <p:nvSpPr>
          <p:cNvPr id="17" name="TextBox 17"/>
          <p:cNvSpPr txBox="1"/>
          <p:nvPr/>
        </p:nvSpPr>
        <p:spPr>
          <a:xfrm>
            <a:off x="1507937" y="3991440"/>
            <a:ext cx="6962190" cy="1010468"/>
          </a:xfrm>
          <a:prstGeom prst="rect">
            <a:avLst/>
          </a:prstGeom>
        </p:spPr>
        <p:txBody>
          <a:bodyPr lIns="0" tIns="0" rIns="0" bIns="0" rtlCol="0" anchor="t">
            <a:spAutoFit/>
          </a:bodyPr>
          <a:lstStyle/>
          <a:p>
            <a:pPr algn="l">
              <a:lnSpc>
                <a:spcPts val="8201"/>
              </a:lnSpc>
            </a:pPr>
            <a:r>
              <a:rPr lang="en-US" sz="5858" b="1">
                <a:solidFill>
                  <a:srgbClr val="54181B"/>
                </a:solidFill>
                <a:latin typeface="Open Sauce Semi-Bold"/>
                <a:ea typeface="Open Sauce Semi-Bold"/>
                <a:cs typeface="Open Sauce Semi-Bold"/>
                <a:sym typeface="Open Sauce Semi-Bold"/>
              </a:rPr>
              <a:t>WITH IL HOSA</a:t>
            </a:r>
          </a:p>
        </p:txBody>
      </p:sp>
      <p:grpSp>
        <p:nvGrpSpPr>
          <p:cNvPr id="18" name="Group 18"/>
          <p:cNvGrpSpPr/>
          <p:nvPr/>
        </p:nvGrpSpPr>
        <p:grpSpPr>
          <a:xfrm>
            <a:off x="8762924" y="2308577"/>
            <a:ext cx="6753068" cy="5803418"/>
            <a:chOff x="0" y="0"/>
            <a:chExt cx="812800" cy="698500"/>
          </a:xfrm>
        </p:grpSpPr>
        <p:sp>
          <p:nvSpPr>
            <p:cNvPr id="19" name="Freeform 1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891C1C"/>
              </a:solidFill>
              <a:prstDash val="solid"/>
              <a:miter/>
            </a:ln>
          </p:spPr>
          <p:txBody>
            <a:bodyPr/>
            <a:lstStyle/>
            <a:p>
              <a:endParaRPr lang="en-US"/>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333" r="-33333"/>
            </a:stretch>
          </a:blipFill>
        </p:spPr>
        <p:txBody>
          <a:bodyPr/>
          <a:lstStyle/>
          <a:p>
            <a:endParaRPr lang="en-US"/>
          </a:p>
        </p:txBody>
      </p:sp>
      <p:grpSp>
        <p:nvGrpSpPr>
          <p:cNvPr id="3" name="Group 3"/>
          <p:cNvGrpSpPr/>
          <p:nvPr/>
        </p:nvGrpSpPr>
        <p:grpSpPr>
          <a:xfrm>
            <a:off x="752035" y="1509315"/>
            <a:ext cx="13253792" cy="7159622"/>
            <a:chOff x="0" y="0"/>
            <a:chExt cx="3490711" cy="1885662"/>
          </a:xfrm>
        </p:grpSpPr>
        <p:sp>
          <p:nvSpPr>
            <p:cNvPr id="4" name="Freeform 4"/>
            <p:cNvSpPr/>
            <p:nvPr/>
          </p:nvSpPr>
          <p:spPr>
            <a:xfrm>
              <a:off x="0" y="0"/>
              <a:ext cx="3490711" cy="1885662"/>
            </a:xfrm>
            <a:custGeom>
              <a:avLst/>
              <a:gdLst/>
              <a:ahLst/>
              <a:cxnLst/>
              <a:rect l="l" t="t" r="r" b="b"/>
              <a:pathLst>
                <a:path w="3490711" h="1885662">
                  <a:moveTo>
                    <a:pt x="0" y="0"/>
                  </a:moveTo>
                  <a:lnTo>
                    <a:pt x="3490711" y="0"/>
                  </a:lnTo>
                  <a:lnTo>
                    <a:pt x="3490711" y="1885662"/>
                  </a:lnTo>
                  <a:lnTo>
                    <a:pt x="0" y="1885662"/>
                  </a:lnTo>
                  <a:close/>
                </a:path>
              </a:pathLst>
            </a:custGeom>
            <a:solidFill>
              <a:srgbClr val="000000">
                <a:alpha val="0"/>
              </a:srgbClr>
            </a:solidFill>
            <a:ln w="95250" cap="sq">
              <a:solidFill>
                <a:srgbClr val="891C1C"/>
              </a:solidFill>
              <a:prstDash val="solid"/>
              <a:miter/>
            </a:ln>
          </p:spPr>
          <p:txBody>
            <a:bodyPr/>
            <a:lstStyle/>
            <a:p>
              <a:endParaRPr lang="en-US"/>
            </a:p>
          </p:txBody>
        </p:sp>
        <p:sp>
          <p:nvSpPr>
            <p:cNvPr id="5" name="TextBox 5"/>
            <p:cNvSpPr txBox="1"/>
            <p:nvPr/>
          </p:nvSpPr>
          <p:spPr>
            <a:xfrm>
              <a:off x="0" y="-38100"/>
              <a:ext cx="3490711" cy="192376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122331" y="-278603"/>
            <a:ext cx="7371343" cy="10735459"/>
            <a:chOff x="0" y="0"/>
            <a:chExt cx="1941424" cy="2827446"/>
          </a:xfrm>
        </p:grpSpPr>
        <p:sp>
          <p:nvSpPr>
            <p:cNvPr id="7" name="Freeform 7"/>
            <p:cNvSpPr/>
            <p:nvPr/>
          </p:nvSpPr>
          <p:spPr>
            <a:xfrm>
              <a:off x="0" y="0"/>
              <a:ext cx="1941424" cy="2827446"/>
            </a:xfrm>
            <a:custGeom>
              <a:avLst/>
              <a:gdLst/>
              <a:ahLst/>
              <a:cxnLst/>
              <a:rect l="l" t="t" r="r" b="b"/>
              <a:pathLst>
                <a:path w="1941424" h="2827446">
                  <a:moveTo>
                    <a:pt x="0" y="0"/>
                  </a:moveTo>
                  <a:lnTo>
                    <a:pt x="1941424" y="0"/>
                  </a:lnTo>
                  <a:lnTo>
                    <a:pt x="1941424" y="2827446"/>
                  </a:lnTo>
                  <a:lnTo>
                    <a:pt x="0" y="2827446"/>
                  </a:lnTo>
                  <a:close/>
                </a:path>
              </a:pathLst>
            </a:custGeom>
            <a:solidFill>
              <a:srgbClr val="7C1719"/>
            </a:solidFill>
          </p:spPr>
          <p:txBody>
            <a:bodyPr/>
            <a:lstStyle/>
            <a:p>
              <a:endParaRPr lang="en-US"/>
            </a:p>
          </p:txBody>
        </p:sp>
        <p:sp>
          <p:nvSpPr>
            <p:cNvPr id="8" name="TextBox 8"/>
            <p:cNvSpPr txBox="1"/>
            <p:nvPr/>
          </p:nvSpPr>
          <p:spPr>
            <a:xfrm>
              <a:off x="0" y="-38100"/>
              <a:ext cx="1941424" cy="286554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55066" y="4451801"/>
            <a:ext cx="1049508" cy="767455"/>
            <a:chOff x="0" y="0"/>
            <a:chExt cx="276414" cy="202128"/>
          </a:xfrm>
        </p:grpSpPr>
        <p:sp>
          <p:nvSpPr>
            <p:cNvPr id="10" name="Freeform 10"/>
            <p:cNvSpPr/>
            <p:nvPr/>
          </p:nvSpPr>
          <p:spPr>
            <a:xfrm>
              <a:off x="0" y="0"/>
              <a:ext cx="276414" cy="202128"/>
            </a:xfrm>
            <a:custGeom>
              <a:avLst/>
              <a:gdLst/>
              <a:ahLst/>
              <a:cxnLst/>
              <a:rect l="l" t="t" r="r" b="b"/>
              <a:pathLst>
                <a:path w="276414" h="202128">
                  <a:moveTo>
                    <a:pt x="0" y="0"/>
                  </a:moveTo>
                  <a:lnTo>
                    <a:pt x="276414" y="0"/>
                  </a:lnTo>
                  <a:lnTo>
                    <a:pt x="276414" y="202128"/>
                  </a:lnTo>
                  <a:lnTo>
                    <a:pt x="0" y="202128"/>
                  </a:lnTo>
                  <a:close/>
                </a:path>
              </a:pathLst>
            </a:custGeom>
            <a:solidFill>
              <a:srgbClr val="7C1719"/>
            </a:solidFill>
          </p:spPr>
          <p:txBody>
            <a:bodyPr/>
            <a:lstStyle/>
            <a:p>
              <a:endParaRPr lang="en-US"/>
            </a:p>
          </p:txBody>
        </p:sp>
        <p:sp>
          <p:nvSpPr>
            <p:cNvPr id="11" name="TextBox 11"/>
            <p:cNvSpPr txBox="1"/>
            <p:nvPr/>
          </p:nvSpPr>
          <p:spPr>
            <a:xfrm>
              <a:off x="0" y="-38100"/>
              <a:ext cx="276414" cy="24022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55066" y="6516643"/>
            <a:ext cx="1049508" cy="767455"/>
            <a:chOff x="0" y="0"/>
            <a:chExt cx="276414" cy="202128"/>
          </a:xfrm>
        </p:grpSpPr>
        <p:sp>
          <p:nvSpPr>
            <p:cNvPr id="13" name="Freeform 13"/>
            <p:cNvSpPr/>
            <p:nvPr/>
          </p:nvSpPr>
          <p:spPr>
            <a:xfrm>
              <a:off x="0" y="0"/>
              <a:ext cx="276414" cy="202128"/>
            </a:xfrm>
            <a:custGeom>
              <a:avLst/>
              <a:gdLst/>
              <a:ahLst/>
              <a:cxnLst/>
              <a:rect l="l" t="t" r="r" b="b"/>
              <a:pathLst>
                <a:path w="276414" h="202128">
                  <a:moveTo>
                    <a:pt x="0" y="0"/>
                  </a:moveTo>
                  <a:lnTo>
                    <a:pt x="276414" y="0"/>
                  </a:lnTo>
                  <a:lnTo>
                    <a:pt x="276414" y="202128"/>
                  </a:lnTo>
                  <a:lnTo>
                    <a:pt x="0" y="202128"/>
                  </a:lnTo>
                  <a:close/>
                </a:path>
              </a:pathLst>
            </a:custGeom>
            <a:solidFill>
              <a:srgbClr val="7C1719"/>
            </a:solidFill>
          </p:spPr>
          <p:txBody>
            <a:bodyPr/>
            <a:lstStyle/>
            <a:p>
              <a:endParaRPr lang="en-US"/>
            </a:p>
          </p:txBody>
        </p:sp>
        <p:sp>
          <p:nvSpPr>
            <p:cNvPr id="14" name="TextBox 14"/>
            <p:cNvSpPr txBox="1"/>
            <p:nvPr/>
          </p:nvSpPr>
          <p:spPr>
            <a:xfrm>
              <a:off x="0" y="-38100"/>
              <a:ext cx="276414" cy="240228"/>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155066" y="7420160"/>
            <a:ext cx="1049508" cy="767455"/>
            <a:chOff x="0" y="0"/>
            <a:chExt cx="276414" cy="202128"/>
          </a:xfrm>
        </p:grpSpPr>
        <p:sp>
          <p:nvSpPr>
            <p:cNvPr id="16" name="Freeform 16"/>
            <p:cNvSpPr/>
            <p:nvPr/>
          </p:nvSpPr>
          <p:spPr>
            <a:xfrm>
              <a:off x="0" y="0"/>
              <a:ext cx="276414" cy="202128"/>
            </a:xfrm>
            <a:custGeom>
              <a:avLst/>
              <a:gdLst/>
              <a:ahLst/>
              <a:cxnLst/>
              <a:rect l="l" t="t" r="r" b="b"/>
              <a:pathLst>
                <a:path w="276414" h="202128">
                  <a:moveTo>
                    <a:pt x="0" y="0"/>
                  </a:moveTo>
                  <a:lnTo>
                    <a:pt x="276414" y="0"/>
                  </a:lnTo>
                  <a:lnTo>
                    <a:pt x="276414" y="202128"/>
                  </a:lnTo>
                  <a:lnTo>
                    <a:pt x="0" y="202128"/>
                  </a:lnTo>
                  <a:close/>
                </a:path>
              </a:pathLst>
            </a:custGeom>
            <a:solidFill>
              <a:srgbClr val="7C1719"/>
            </a:solidFill>
          </p:spPr>
          <p:txBody>
            <a:bodyPr/>
            <a:lstStyle/>
            <a:p>
              <a:endParaRPr lang="en-US"/>
            </a:p>
          </p:txBody>
        </p:sp>
        <p:sp>
          <p:nvSpPr>
            <p:cNvPr id="17" name="TextBox 17"/>
            <p:cNvSpPr txBox="1"/>
            <p:nvPr/>
          </p:nvSpPr>
          <p:spPr>
            <a:xfrm>
              <a:off x="0" y="-38100"/>
              <a:ext cx="276414" cy="240228"/>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155066" y="3462347"/>
            <a:ext cx="1049508" cy="767455"/>
            <a:chOff x="0" y="0"/>
            <a:chExt cx="276414" cy="202128"/>
          </a:xfrm>
        </p:grpSpPr>
        <p:sp>
          <p:nvSpPr>
            <p:cNvPr id="19" name="Freeform 19"/>
            <p:cNvSpPr/>
            <p:nvPr/>
          </p:nvSpPr>
          <p:spPr>
            <a:xfrm>
              <a:off x="0" y="0"/>
              <a:ext cx="276414" cy="202128"/>
            </a:xfrm>
            <a:custGeom>
              <a:avLst/>
              <a:gdLst/>
              <a:ahLst/>
              <a:cxnLst/>
              <a:rect l="l" t="t" r="r" b="b"/>
              <a:pathLst>
                <a:path w="276414" h="202128">
                  <a:moveTo>
                    <a:pt x="0" y="0"/>
                  </a:moveTo>
                  <a:lnTo>
                    <a:pt x="276414" y="0"/>
                  </a:lnTo>
                  <a:lnTo>
                    <a:pt x="276414" y="202128"/>
                  </a:lnTo>
                  <a:lnTo>
                    <a:pt x="0" y="202128"/>
                  </a:lnTo>
                  <a:close/>
                </a:path>
              </a:pathLst>
            </a:custGeom>
            <a:solidFill>
              <a:srgbClr val="7C1719"/>
            </a:solidFill>
          </p:spPr>
          <p:txBody>
            <a:bodyPr/>
            <a:lstStyle/>
            <a:p>
              <a:endParaRPr lang="en-US"/>
            </a:p>
          </p:txBody>
        </p:sp>
        <p:sp>
          <p:nvSpPr>
            <p:cNvPr id="20" name="TextBox 20"/>
            <p:cNvSpPr txBox="1"/>
            <p:nvPr/>
          </p:nvSpPr>
          <p:spPr>
            <a:xfrm>
              <a:off x="0" y="-38100"/>
              <a:ext cx="276414" cy="240228"/>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155066" y="5527190"/>
            <a:ext cx="1049508" cy="767455"/>
            <a:chOff x="0" y="0"/>
            <a:chExt cx="276414" cy="202128"/>
          </a:xfrm>
        </p:grpSpPr>
        <p:sp>
          <p:nvSpPr>
            <p:cNvPr id="22" name="Freeform 22"/>
            <p:cNvSpPr/>
            <p:nvPr/>
          </p:nvSpPr>
          <p:spPr>
            <a:xfrm>
              <a:off x="0" y="0"/>
              <a:ext cx="276414" cy="202128"/>
            </a:xfrm>
            <a:custGeom>
              <a:avLst/>
              <a:gdLst/>
              <a:ahLst/>
              <a:cxnLst/>
              <a:rect l="l" t="t" r="r" b="b"/>
              <a:pathLst>
                <a:path w="276414" h="202128">
                  <a:moveTo>
                    <a:pt x="0" y="0"/>
                  </a:moveTo>
                  <a:lnTo>
                    <a:pt x="276414" y="0"/>
                  </a:lnTo>
                  <a:lnTo>
                    <a:pt x="276414" y="202128"/>
                  </a:lnTo>
                  <a:lnTo>
                    <a:pt x="0" y="202128"/>
                  </a:lnTo>
                  <a:close/>
                </a:path>
              </a:pathLst>
            </a:custGeom>
            <a:solidFill>
              <a:srgbClr val="7C1719"/>
            </a:solidFill>
          </p:spPr>
          <p:txBody>
            <a:bodyPr/>
            <a:lstStyle/>
            <a:p>
              <a:endParaRPr lang="en-US"/>
            </a:p>
          </p:txBody>
        </p:sp>
        <p:sp>
          <p:nvSpPr>
            <p:cNvPr id="23" name="TextBox 23"/>
            <p:cNvSpPr txBox="1"/>
            <p:nvPr/>
          </p:nvSpPr>
          <p:spPr>
            <a:xfrm>
              <a:off x="0" y="-38100"/>
              <a:ext cx="276414" cy="240228"/>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rot="5400000" flipV="1">
            <a:off x="2589254" y="6920449"/>
            <a:ext cx="4562035" cy="9758363"/>
          </a:xfrm>
          <a:custGeom>
            <a:avLst/>
            <a:gdLst/>
            <a:ahLst/>
            <a:cxnLst/>
            <a:rect l="l" t="t" r="r" b="b"/>
            <a:pathLst>
              <a:path w="4562035" h="9758363">
                <a:moveTo>
                  <a:pt x="0" y="9758363"/>
                </a:moveTo>
                <a:lnTo>
                  <a:pt x="4562035" y="9758363"/>
                </a:lnTo>
                <a:lnTo>
                  <a:pt x="4562035" y="0"/>
                </a:lnTo>
                <a:lnTo>
                  <a:pt x="0" y="0"/>
                </a:lnTo>
                <a:lnTo>
                  <a:pt x="0" y="975836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a:off x="1454851" y="3518847"/>
            <a:ext cx="449938" cy="654455"/>
          </a:xfrm>
          <a:custGeom>
            <a:avLst/>
            <a:gdLst/>
            <a:ahLst/>
            <a:cxnLst/>
            <a:rect l="l" t="t" r="r" b="b"/>
            <a:pathLst>
              <a:path w="449938" h="654455">
                <a:moveTo>
                  <a:pt x="0" y="0"/>
                </a:moveTo>
                <a:lnTo>
                  <a:pt x="449938" y="0"/>
                </a:lnTo>
                <a:lnTo>
                  <a:pt x="449938" y="654455"/>
                </a:lnTo>
                <a:lnTo>
                  <a:pt x="0" y="6544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26"/>
          <p:cNvSpPr/>
          <p:nvPr/>
        </p:nvSpPr>
        <p:spPr>
          <a:xfrm>
            <a:off x="1377264" y="4537736"/>
            <a:ext cx="599340" cy="633384"/>
          </a:xfrm>
          <a:custGeom>
            <a:avLst/>
            <a:gdLst/>
            <a:ahLst/>
            <a:cxnLst/>
            <a:rect l="l" t="t" r="r" b="b"/>
            <a:pathLst>
              <a:path w="599340" h="633384">
                <a:moveTo>
                  <a:pt x="0" y="0"/>
                </a:moveTo>
                <a:lnTo>
                  <a:pt x="599340" y="0"/>
                </a:lnTo>
                <a:lnTo>
                  <a:pt x="599340" y="633385"/>
                </a:lnTo>
                <a:lnTo>
                  <a:pt x="0" y="6333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27"/>
          <p:cNvSpPr/>
          <p:nvPr/>
        </p:nvSpPr>
        <p:spPr>
          <a:xfrm>
            <a:off x="1227852" y="5619792"/>
            <a:ext cx="798811" cy="576143"/>
          </a:xfrm>
          <a:custGeom>
            <a:avLst/>
            <a:gdLst/>
            <a:ahLst/>
            <a:cxnLst/>
            <a:rect l="l" t="t" r="r" b="b"/>
            <a:pathLst>
              <a:path w="798811" h="576143">
                <a:moveTo>
                  <a:pt x="0" y="0"/>
                </a:moveTo>
                <a:lnTo>
                  <a:pt x="798812" y="0"/>
                </a:lnTo>
                <a:lnTo>
                  <a:pt x="798812" y="576143"/>
                </a:lnTo>
                <a:lnTo>
                  <a:pt x="0" y="5761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a:off x="1356358" y="6599444"/>
            <a:ext cx="620246" cy="620246"/>
          </a:xfrm>
          <a:custGeom>
            <a:avLst/>
            <a:gdLst/>
            <a:ahLst/>
            <a:cxnLst/>
            <a:rect l="l" t="t" r="r" b="b"/>
            <a:pathLst>
              <a:path w="620246" h="620246">
                <a:moveTo>
                  <a:pt x="0" y="0"/>
                </a:moveTo>
                <a:lnTo>
                  <a:pt x="620246" y="0"/>
                </a:lnTo>
                <a:lnTo>
                  <a:pt x="620246" y="620246"/>
                </a:lnTo>
                <a:lnTo>
                  <a:pt x="0" y="6202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Freeform 29"/>
          <p:cNvSpPr/>
          <p:nvPr/>
        </p:nvSpPr>
        <p:spPr>
          <a:xfrm>
            <a:off x="1377264" y="7503172"/>
            <a:ext cx="580423" cy="595583"/>
          </a:xfrm>
          <a:custGeom>
            <a:avLst/>
            <a:gdLst/>
            <a:ahLst/>
            <a:cxnLst/>
            <a:rect l="l" t="t" r="r" b="b"/>
            <a:pathLst>
              <a:path w="580423" h="595583">
                <a:moveTo>
                  <a:pt x="0" y="0"/>
                </a:moveTo>
                <a:lnTo>
                  <a:pt x="580423" y="0"/>
                </a:lnTo>
                <a:lnTo>
                  <a:pt x="580423" y="595583"/>
                </a:lnTo>
                <a:lnTo>
                  <a:pt x="0" y="5955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30" name="Group 30"/>
          <p:cNvGrpSpPr>
            <a:grpSpLocks noChangeAspect="1"/>
          </p:cNvGrpSpPr>
          <p:nvPr/>
        </p:nvGrpSpPr>
        <p:grpSpPr>
          <a:xfrm>
            <a:off x="12122331" y="1028700"/>
            <a:ext cx="5695795" cy="4932302"/>
            <a:chOff x="0" y="0"/>
            <a:chExt cx="4282440" cy="3708400"/>
          </a:xfrm>
        </p:grpSpPr>
        <p:sp>
          <p:nvSpPr>
            <p:cNvPr id="31" name="Freeform 3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5"/>
              <a:stretch>
                <a:fillRect t="-22962" b="-50572"/>
              </a:stretch>
            </a:blipFill>
          </p:spPr>
          <p:txBody>
            <a:bodyPr/>
            <a:lstStyle/>
            <a:p>
              <a:endParaRPr lang="en-US"/>
            </a:p>
          </p:txBody>
        </p:sp>
      </p:grpSp>
      <p:grpSp>
        <p:nvGrpSpPr>
          <p:cNvPr id="32" name="Group 32"/>
          <p:cNvGrpSpPr>
            <a:grpSpLocks noChangeAspect="1"/>
          </p:cNvGrpSpPr>
          <p:nvPr/>
        </p:nvGrpSpPr>
        <p:grpSpPr>
          <a:xfrm>
            <a:off x="9144000" y="4043695"/>
            <a:ext cx="3998361" cy="3462401"/>
            <a:chOff x="0" y="0"/>
            <a:chExt cx="4282440" cy="3708400"/>
          </a:xfrm>
        </p:grpSpPr>
        <p:sp>
          <p:nvSpPr>
            <p:cNvPr id="33" name="Freeform 3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6"/>
              <a:stretch>
                <a:fillRect l="-15064" r="-15064"/>
              </a:stretch>
            </a:blipFill>
          </p:spPr>
          <p:txBody>
            <a:bodyPr/>
            <a:lstStyle/>
            <a:p>
              <a:endParaRPr lang="en-US"/>
            </a:p>
          </p:txBody>
        </p:sp>
      </p:grpSp>
      <p:grpSp>
        <p:nvGrpSpPr>
          <p:cNvPr id="34" name="Group 34"/>
          <p:cNvGrpSpPr>
            <a:grpSpLocks noChangeAspect="1"/>
          </p:cNvGrpSpPr>
          <p:nvPr/>
        </p:nvGrpSpPr>
        <p:grpSpPr>
          <a:xfrm>
            <a:off x="12385600" y="6072687"/>
            <a:ext cx="3998361" cy="3462401"/>
            <a:chOff x="0" y="0"/>
            <a:chExt cx="4282440" cy="3708400"/>
          </a:xfrm>
        </p:grpSpPr>
        <p:sp>
          <p:nvSpPr>
            <p:cNvPr id="35" name="Freeform 3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7"/>
              <a:stretch>
                <a:fillRect l="-15064" r="-15064"/>
              </a:stretch>
            </a:blipFill>
          </p:spPr>
          <p:txBody>
            <a:bodyPr/>
            <a:lstStyle/>
            <a:p>
              <a:endParaRPr lang="en-US"/>
            </a:p>
          </p:txBody>
        </p:sp>
      </p:grpSp>
      <p:sp>
        <p:nvSpPr>
          <p:cNvPr id="36" name="TextBox 36"/>
          <p:cNvSpPr txBox="1"/>
          <p:nvPr/>
        </p:nvSpPr>
        <p:spPr>
          <a:xfrm>
            <a:off x="1316978" y="1905702"/>
            <a:ext cx="9268896" cy="1159422"/>
          </a:xfrm>
          <a:prstGeom prst="rect">
            <a:avLst/>
          </a:prstGeom>
        </p:spPr>
        <p:txBody>
          <a:bodyPr lIns="0" tIns="0" rIns="0" bIns="0" rtlCol="0" anchor="t">
            <a:spAutoFit/>
          </a:bodyPr>
          <a:lstStyle/>
          <a:p>
            <a:pPr algn="l">
              <a:lnSpc>
                <a:spcPts val="9590"/>
              </a:lnSpc>
            </a:pPr>
            <a:r>
              <a:rPr lang="en-US" sz="6850" b="1">
                <a:solidFill>
                  <a:srgbClr val="54181B"/>
                </a:solidFill>
                <a:latin typeface="Open Sauce Heavy"/>
                <a:ea typeface="Open Sauce Heavy"/>
                <a:cs typeface="Open Sauce Heavy"/>
                <a:sym typeface="Open Sauce Heavy"/>
              </a:rPr>
              <a:t>TABLE OF CONTENT</a:t>
            </a:r>
          </a:p>
        </p:txBody>
      </p:sp>
      <p:sp>
        <p:nvSpPr>
          <p:cNvPr id="37" name="TextBox 37"/>
          <p:cNvSpPr txBox="1"/>
          <p:nvPr/>
        </p:nvSpPr>
        <p:spPr>
          <a:xfrm>
            <a:off x="2466655" y="3395883"/>
            <a:ext cx="5273952" cy="748095"/>
          </a:xfrm>
          <a:prstGeom prst="rect">
            <a:avLst/>
          </a:prstGeom>
        </p:spPr>
        <p:txBody>
          <a:bodyPr lIns="0" tIns="0" rIns="0" bIns="0" rtlCol="0" anchor="t">
            <a:spAutoFit/>
          </a:bodyPr>
          <a:lstStyle/>
          <a:p>
            <a:pPr algn="l">
              <a:lnSpc>
                <a:spcPts val="5491"/>
              </a:lnSpc>
            </a:pPr>
            <a:r>
              <a:rPr lang="en-US" sz="3922">
                <a:solidFill>
                  <a:srgbClr val="54181B"/>
                </a:solidFill>
                <a:latin typeface="Kollektif"/>
                <a:ea typeface="Kollektif"/>
                <a:cs typeface="Kollektif"/>
                <a:sym typeface="Kollektif"/>
              </a:rPr>
              <a:t>INTRODUCTION</a:t>
            </a:r>
          </a:p>
        </p:txBody>
      </p:sp>
      <p:sp>
        <p:nvSpPr>
          <p:cNvPr id="38" name="TextBox 38"/>
          <p:cNvSpPr txBox="1"/>
          <p:nvPr/>
        </p:nvSpPr>
        <p:spPr>
          <a:xfrm>
            <a:off x="2466655" y="4385336"/>
            <a:ext cx="7282799" cy="748095"/>
          </a:xfrm>
          <a:prstGeom prst="rect">
            <a:avLst/>
          </a:prstGeom>
        </p:spPr>
        <p:txBody>
          <a:bodyPr lIns="0" tIns="0" rIns="0" bIns="0" rtlCol="0" anchor="t">
            <a:spAutoFit/>
          </a:bodyPr>
          <a:lstStyle/>
          <a:p>
            <a:pPr algn="l">
              <a:lnSpc>
                <a:spcPts val="5491"/>
              </a:lnSpc>
            </a:pPr>
            <a:r>
              <a:rPr lang="en-US" sz="3922">
                <a:solidFill>
                  <a:srgbClr val="54181B"/>
                </a:solidFill>
                <a:latin typeface="Kollektif"/>
                <a:ea typeface="Kollektif"/>
                <a:cs typeface="Kollektif"/>
                <a:sym typeface="Kollektif"/>
              </a:rPr>
              <a:t>STEPS TO START A CHAPTER</a:t>
            </a:r>
          </a:p>
        </p:txBody>
      </p:sp>
      <p:sp>
        <p:nvSpPr>
          <p:cNvPr id="39" name="TextBox 39"/>
          <p:cNvSpPr txBox="1"/>
          <p:nvPr/>
        </p:nvSpPr>
        <p:spPr>
          <a:xfrm>
            <a:off x="2466655" y="6364243"/>
            <a:ext cx="5766285" cy="748095"/>
          </a:xfrm>
          <a:prstGeom prst="rect">
            <a:avLst/>
          </a:prstGeom>
        </p:spPr>
        <p:txBody>
          <a:bodyPr lIns="0" tIns="0" rIns="0" bIns="0" rtlCol="0" anchor="t">
            <a:spAutoFit/>
          </a:bodyPr>
          <a:lstStyle/>
          <a:p>
            <a:pPr algn="l">
              <a:lnSpc>
                <a:spcPts val="5491"/>
              </a:lnSpc>
            </a:pPr>
            <a:r>
              <a:rPr lang="en-US" sz="3922">
                <a:solidFill>
                  <a:srgbClr val="54181B"/>
                </a:solidFill>
                <a:latin typeface="Kollektif"/>
                <a:ea typeface="Kollektif"/>
                <a:cs typeface="Kollektif"/>
                <a:sym typeface="Kollektif"/>
              </a:rPr>
              <a:t>CALENDAR</a:t>
            </a:r>
          </a:p>
        </p:txBody>
      </p:sp>
      <p:sp>
        <p:nvSpPr>
          <p:cNvPr id="40" name="TextBox 40"/>
          <p:cNvSpPr txBox="1"/>
          <p:nvPr/>
        </p:nvSpPr>
        <p:spPr>
          <a:xfrm>
            <a:off x="2466655" y="5478450"/>
            <a:ext cx="7884504" cy="705550"/>
          </a:xfrm>
          <a:prstGeom prst="rect">
            <a:avLst/>
          </a:prstGeom>
        </p:spPr>
        <p:txBody>
          <a:bodyPr lIns="0" tIns="0" rIns="0" bIns="0" rtlCol="0" anchor="t">
            <a:spAutoFit/>
          </a:bodyPr>
          <a:lstStyle/>
          <a:p>
            <a:pPr algn="l">
              <a:lnSpc>
                <a:spcPts val="5211"/>
              </a:lnSpc>
            </a:pPr>
            <a:r>
              <a:rPr lang="en-US" sz="3722">
                <a:solidFill>
                  <a:srgbClr val="54181B"/>
                </a:solidFill>
                <a:latin typeface="Kollektif"/>
                <a:ea typeface="Kollektif"/>
                <a:cs typeface="Kollektif"/>
                <a:sym typeface="Kollektif"/>
              </a:rPr>
              <a:t>FEES</a:t>
            </a:r>
          </a:p>
        </p:txBody>
      </p:sp>
      <p:sp>
        <p:nvSpPr>
          <p:cNvPr id="41" name="TextBox 41"/>
          <p:cNvSpPr txBox="1"/>
          <p:nvPr/>
        </p:nvSpPr>
        <p:spPr>
          <a:xfrm>
            <a:off x="2466655" y="7353696"/>
            <a:ext cx="3204338" cy="748095"/>
          </a:xfrm>
          <a:prstGeom prst="rect">
            <a:avLst/>
          </a:prstGeom>
        </p:spPr>
        <p:txBody>
          <a:bodyPr lIns="0" tIns="0" rIns="0" bIns="0" rtlCol="0" anchor="t">
            <a:spAutoFit/>
          </a:bodyPr>
          <a:lstStyle/>
          <a:p>
            <a:pPr algn="l">
              <a:lnSpc>
                <a:spcPts val="5491"/>
              </a:lnSpc>
            </a:pPr>
            <a:r>
              <a:rPr lang="en-US" sz="3922">
                <a:solidFill>
                  <a:srgbClr val="54181B"/>
                </a:solidFill>
                <a:latin typeface="Kollektif"/>
                <a:ea typeface="Kollektif"/>
                <a:cs typeface="Kollektif"/>
                <a:sym typeface="Kollektif"/>
              </a:rPr>
              <a:t>Q&amp;A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333" r="-33333"/>
            </a:stretch>
          </a:blipFill>
        </p:spPr>
        <p:txBody>
          <a:bodyPr/>
          <a:lstStyle/>
          <a:p>
            <a:endParaRPr lang="en-US"/>
          </a:p>
        </p:txBody>
      </p:sp>
      <p:grpSp>
        <p:nvGrpSpPr>
          <p:cNvPr id="3" name="Group 3"/>
          <p:cNvGrpSpPr/>
          <p:nvPr/>
        </p:nvGrpSpPr>
        <p:grpSpPr>
          <a:xfrm>
            <a:off x="617328" y="1479498"/>
            <a:ext cx="13253792" cy="7328005"/>
            <a:chOff x="0" y="0"/>
            <a:chExt cx="3490711" cy="1930010"/>
          </a:xfrm>
        </p:grpSpPr>
        <p:sp>
          <p:nvSpPr>
            <p:cNvPr id="4" name="Freeform 4"/>
            <p:cNvSpPr/>
            <p:nvPr/>
          </p:nvSpPr>
          <p:spPr>
            <a:xfrm>
              <a:off x="0" y="0"/>
              <a:ext cx="3490711" cy="1930010"/>
            </a:xfrm>
            <a:custGeom>
              <a:avLst/>
              <a:gdLst/>
              <a:ahLst/>
              <a:cxnLst/>
              <a:rect l="l" t="t" r="r" b="b"/>
              <a:pathLst>
                <a:path w="3490711" h="1930010">
                  <a:moveTo>
                    <a:pt x="0" y="0"/>
                  </a:moveTo>
                  <a:lnTo>
                    <a:pt x="3490711" y="0"/>
                  </a:lnTo>
                  <a:lnTo>
                    <a:pt x="3490711" y="1930010"/>
                  </a:lnTo>
                  <a:lnTo>
                    <a:pt x="0" y="1930010"/>
                  </a:lnTo>
                  <a:close/>
                </a:path>
              </a:pathLst>
            </a:custGeom>
            <a:solidFill>
              <a:srgbClr val="000000">
                <a:alpha val="0"/>
              </a:srgbClr>
            </a:solidFill>
            <a:ln w="95250" cap="sq">
              <a:solidFill>
                <a:srgbClr val="891C1C"/>
              </a:solidFill>
              <a:prstDash val="solid"/>
              <a:miter/>
            </a:ln>
          </p:spPr>
          <p:txBody>
            <a:bodyPr/>
            <a:lstStyle/>
            <a:p>
              <a:endParaRPr lang="en-US"/>
            </a:p>
          </p:txBody>
        </p:sp>
        <p:sp>
          <p:nvSpPr>
            <p:cNvPr id="5" name="TextBox 5"/>
            <p:cNvSpPr txBox="1"/>
            <p:nvPr/>
          </p:nvSpPr>
          <p:spPr>
            <a:xfrm>
              <a:off x="0" y="-38100"/>
              <a:ext cx="3490711" cy="196811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2322576" y="-290403"/>
            <a:ext cx="7371343" cy="10735459"/>
            <a:chOff x="0" y="0"/>
            <a:chExt cx="1941424" cy="2827446"/>
          </a:xfrm>
        </p:grpSpPr>
        <p:sp>
          <p:nvSpPr>
            <p:cNvPr id="7" name="Freeform 7"/>
            <p:cNvSpPr/>
            <p:nvPr/>
          </p:nvSpPr>
          <p:spPr>
            <a:xfrm>
              <a:off x="0" y="0"/>
              <a:ext cx="1941424" cy="2827446"/>
            </a:xfrm>
            <a:custGeom>
              <a:avLst/>
              <a:gdLst/>
              <a:ahLst/>
              <a:cxnLst/>
              <a:rect l="l" t="t" r="r" b="b"/>
              <a:pathLst>
                <a:path w="1941424" h="2827446">
                  <a:moveTo>
                    <a:pt x="0" y="0"/>
                  </a:moveTo>
                  <a:lnTo>
                    <a:pt x="1941424" y="0"/>
                  </a:lnTo>
                  <a:lnTo>
                    <a:pt x="1941424" y="2827446"/>
                  </a:lnTo>
                  <a:lnTo>
                    <a:pt x="0" y="2827446"/>
                  </a:lnTo>
                  <a:close/>
                </a:path>
              </a:pathLst>
            </a:custGeom>
            <a:solidFill>
              <a:srgbClr val="B8918A"/>
            </a:solidFill>
          </p:spPr>
          <p:txBody>
            <a:bodyPr/>
            <a:lstStyle/>
            <a:p>
              <a:endParaRPr lang="en-US"/>
            </a:p>
          </p:txBody>
        </p:sp>
        <p:sp>
          <p:nvSpPr>
            <p:cNvPr id="8" name="TextBox 8"/>
            <p:cNvSpPr txBox="1"/>
            <p:nvPr/>
          </p:nvSpPr>
          <p:spPr>
            <a:xfrm>
              <a:off x="0" y="-38100"/>
              <a:ext cx="1941424" cy="286554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flipH="1">
            <a:off x="2589254" y="-6391955"/>
            <a:ext cx="4562035" cy="9758363"/>
          </a:xfrm>
          <a:custGeom>
            <a:avLst/>
            <a:gdLst/>
            <a:ahLst/>
            <a:cxnLst/>
            <a:rect l="l" t="t" r="r" b="b"/>
            <a:pathLst>
              <a:path w="4562035" h="9758363">
                <a:moveTo>
                  <a:pt x="4562035" y="0"/>
                </a:moveTo>
                <a:lnTo>
                  <a:pt x="0" y="0"/>
                </a:lnTo>
                <a:lnTo>
                  <a:pt x="0" y="9758363"/>
                </a:lnTo>
                <a:lnTo>
                  <a:pt x="4562035" y="9758363"/>
                </a:lnTo>
                <a:lnTo>
                  <a:pt x="45620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8910" y="8612496"/>
            <a:ext cx="2248090" cy="1643919"/>
            <a:chOff x="0" y="0"/>
            <a:chExt cx="276414" cy="202128"/>
          </a:xfrm>
        </p:grpSpPr>
        <p:sp>
          <p:nvSpPr>
            <p:cNvPr id="11" name="Freeform 11"/>
            <p:cNvSpPr/>
            <p:nvPr/>
          </p:nvSpPr>
          <p:spPr>
            <a:xfrm>
              <a:off x="0" y="0"/>
              <a:ext cx="276414" cy="202128"/>
            </a:xfrm>
            <a:custGeom>
              <a:avLst/>
              <a:gdLst/>
              <a:ahLst/>
              <a:cxnLst/>
              <a:rect l="l" t="t" r="r" b="b"/>
              <a:pathLst>
                <a:path w="276414" h="202128">
                  <a:moveTo>
                    <a:pt x="0" y="0"/>
                  </a:moveTo>
                  <a:lnTo>
                    <a:pt x="276414" y="0"/>
                  </a:lnTo>
                  <a:lnTo>
                    <a:pt x="276414" y="202128"/>
                  </a:lnTo>
                  <a:lnTo>
                    <a:pt x="0" y="202128"/>
                  </a:lnTo>
                  <a:close/>
                </a:path>
              </a:pathLst>
            </a:custGeom>
            <a:solidFill>
              <a:srgbClr val="B8918A"/>
            </a:solidFill>
          </p:spPr>
          <p:txBody>
            <a:bodyPr/>
            <a:lstStyle/>
            <a:p>
              <a:endParaRPr lang="en-US"/>
            </a:p>
          </p:txBody>
        </p:sp>
        <p:sp>
          <p:nvSpPr>
            <p:cNvPr id="12" name="TextBox 12"/>
            <p:cNvSpPr txBox="1"/>
            <p:nvPr/>
          </p:nvSpPr>
          <p:spPr>
            <a:xfrm>
              <a:off x="0" y="-38100"/>
              <a:ext cx="276414" cy="240228"/>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719828" y="8985188"/>
            <a:ext cx="617744" cy="898536"/>
          </a:xfrm>
          <a:custGeom>
            <a:avLst/>
            <a:gdLst/>
            <a:ahLst/>
            <a:cxnLst/>
            <a:rect l="l" t="t" r="r" b="b"/>
            <a:pathLst>
              <a:path w="617744" h="898536">
                <a:moveTo>
                  <a:pt x="0" y="0"/>
                </a:moveTo>
                <a:lnTo>
                  <a:pt x="617744" y="0"/>
                </a:lnTo>
                <a:lnTo>
                  <a:pt x="617744" y="898536"/>
                </a:lnTo>
                <a:lnTo>
                  <a:pt x="0" y="898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4" name="Group 14"/>
          <p:cNvGrpSpPr/>
          <p:nvPr/>
        </p:nvGrpSpPr>
        <p:grpSpPr>
          <a:xfrm>
            <a:off x="12322576" y="1137448"/>
            <a:ext cx="5965424" cy="4759317"/>
            <a:chOff x="0" y="0"/>
            <a:chExt cx="7953898" cy="6345756"/>
          </a:xfrm>
        </p:grpSpPr>
        <p:pic>
          <p:nvPicPr>
            <p:cNvPr id="15" name="Picture 15"/>
            <p:cNvPicPr>
              <a:picLocks noChangeAspect="1"/>
            </p:cNvPicPr>
            <p:nvPr/>
          </p:nvPicPr>
          <p:blipFill>
            <a:blip r:embed="rId7"/>
            <a:srcRect t="27588" b="27588"/>
            <a:stretch>
              <a:fillRect/>
            </a:stretch>
          </p:blipFill>
          <p:spPr>
            <a:xfrm>
              <a:off x="0" y="0"/>
              <a:ext cx="7953898" cy="6345756"/>
            </a:xfrm>
            <a:prstGeom prst="rect">
              <a:avLst/>
            </a:prstGeom>
          </p:spPr>
        </p:pic>
      </p:grpSp>
      <p:grpSp>
        <p:nvGrpSpPr>
          <p:cNvPr id="16" name="Group 16"/>
          <p:cNvGrpSpPr/>
          <p:nvPr/>
        </p:nvGrpSpPr>
        <p:grpSpPr>
          <a:xfrm>
            <a:off x="12322576" y="6255273"/>
            <a:ext cx="5965424" cy="3003027"/>
            <a:chOff x="0" y="0"/>
            <a:chExt cx="7953898" cy="4004037"/>
          </a:xfrm>
        </p:grpSpPr>
        <p:pic>
          <p:nvPicPr>
            <p:cNvPr id="17" name="Picture 17"/>
            <p:cNvPicPr>
              <a:picLocks noChangeAspect="1"/>
            </p:cNvPicPr>
            <p:nvPr/>
          </p:nvPicPr>
          <p:blipFill>
            <a:blip r:embed="rId8"/>
            <a:srcRect t="20092" b="4259"/>
            <a:stretch>
              <a:fillRect/>
            </a:stretch>
          </p:blipFill>
          <p:spPr>
            <a:xfrm>
              <a:off x="0" y="0"/>
              <a:ext cx="7953898" cy="4004037"/>
            </a:xfrm>
            <a:prstGeom prst="rect">
              <a:avLst/>
            </a:prstGeom>
          </p:spPr>
        </p:pic>
      </p:grpSp>
      <p:sp>
        <p:nvSpPr>
          <p:cNvPr id="18" name="TextBox 18"/>
          <p:cNvSpPr txBox="1"/>
          <p:nvPr/>
        </p:nvSpPr>
        <p:spPr>
          <a:xfrm>
            <a:off x="1028700" y="1865139"/>
            <a:ext cx="10469067" cy="902154"/>
          </a:xfrm>
          <a:prstGeom prst="rect">
            <a:avLst/>
          </a:prstGeom>
        </p:spPr>
        <p:txBody>
          <a:bodyPr lIns="0" tIns="0" rIns="0" bIns="0" rtlCol="0" anchor="t">
            <a:spAutoFit/>
          </a:bodyPr>
          <a:lstStyle/>
          <a:p>
            <a:pPr algn="l">
              <a:lnSpc>
                <a:spcPts val="7499"/>
              </a:lnSpc>
              <a:spcBef>
                <a:spcPct val="0"/>
              </a:spcBef>
            </a:pPr>
            <a:r>
              <a:rPr lang="en-US" sz="5357" b="1" u="sng">
                <a:solidFill>
                  <a:srgbClr val="54181B"/>
                </a:solidFill>
                <a:latin typeface="Open Sauce Heavy"/>
                <a:ea typeface="Open Sauce Heavy"/>
                <a:cs typeface="Open Sauce Heavy"/>
                <a:sym typeface="Open Sauce Heavy"/>
                <a:hlinkClick r:id="rId9" tooltip="https://www.illinoishosa.org/about-us"/>
              </a:rPr>
              <a:t>WELCOME TO ILLINOIS HOSA</a:t>
            </a:r>
          </a:p>
        </p:txBody>
      </p:sp>
      <p:sp>
        <p:nvSpPr>
          <p:cNvPr id="19" name="TextBox 19"/>
          <p:cNvSpPr txBox="1"/>
          <p:nvPr/>
        </p:nvSpPr>
        <p:spPr>
          <a:xfrm>
            <a:off x="1028700" y="3096736"/>
            <a:ext cx="10469067" cy="1204595"/>
          </a:xfrm>
          <a:prstGeom prst="rect">
            <a:avLst/>
          </a:prstGeom>
        </p:spPr>
        <p:txBody>
          <a:bodyPr lIns="0" tIns="0" rIns="0" bIns="0" rtlCol="0" anchor="t">
            <a:spAutoFit/>
          </a:bodyPr>
          <a:lstStyle/>
          <a:p>
            <a:pPr algn="l">
              <a:lnSpc>
                <a:spcPts val="2379"/>
              </a:lnSpc>
            </a:pPr>
            <a:r>
              <a:rPr lang="en-US" sz="1699">
                <a:solidFill>
                  <a:srgbClr val="54181B"/>
                </a:solidFill>
                <a:latin typeface="Kollektif"/>
                <a:ea typeface="Kollektif"/>
                <a:cs typeface="Kollektif"/>
                <a:sym typeface="Kollektif"/>
              </a:rPr>
              <a:t>HOSA-Future Health Professionals is a global, student-led organization dedicated to providing unique classroom experiences and opportunities in health professions. It focuses on leadership development and recognition for career-minded students in middle school, high school, postsecondary, and collegiate institutions.</a:t>
            </a:r>
          </a:p>
        </p:txBody>
      </p:sp>
      <p:sp>
        <p:nvSpPr>
          <p:cNvPr id="20" name="TextBox 20"/>
          <p:cNvSpPr txBox="1"/>
          <p:nvPr/>
        </p:nvSpPr>
        <p:spPr>
          <a:xfrm>
            <a:off x="2239180" y="4634706"/>
            <a:ext cx="2116348" cy="603559"/>
          </a:xfrm>
          <a:prstGeom prst="rect">
            <a:avLst/>
          </a:prstGeom>
        </p:spPr>
        <p:txBody>
          <a:bodyPr lIns="0" tIns="0" rIns="0" bIns="0" rtlCol="0" anchor="t">
            <a:spAutoFit/>
          </a:bodyPr>
          <a:lstStyle/>
          <a:p>
            <a:pPr algn="l">
              <a:lnSpc>
                <a:spcPts val="4934"/>
              </a:lnSpc>
              <a:spcBef>
                <a:spcPct val="0"/>
              </a:spcBef>
            </a:pPr>
            <a:r>
              <a:rPr lang="en-US" sz="3524" b="1">
                <a:solidFill>
                  <a:srgbClr val="54181B"/>
                </a:solidFill>
                <a:latin typeface="Open Sauce Heavy"/>
                <a:ea typeface="Open Sauce Heavy"/>
                <a:cs typeface="Open Sauce Heavy"/>
                <a:sym typeface="Open Sauce Heavy"/>
              </a:rPr>
              <a:t>MISSION</a:t>
            </a:r>
          </a:p>
        </p:txBody>
      </p:sp>
      <p:sp>
        <p:nvSpPr>
          <p:cNvPr id="21" name="TextBox 21"/>
          <p:cNvSpPr txBox="1"/>
          <p:nvPr/>
        </p:nvSpPr>
        <p:spPr>
          <a:xfrm>
            <a:off x="7487948" y="4634706"/>
            <a:ext cx="3312104" cy="596272"/>
          </a:xfrm>
          <a:prstGeom prst="rect">
            <a:avLst/>
          </a:prstGeom>
        </p:spPr>
        <p:txBody>
          <a:bodyPr lIns="0" tIns="0" rIns="0" bIns="0" rtlCol="0" anchor="t">
            <a:spAutoFit/>
          </a:bodyPr>
          <a:lstStyle/>
          <a:p>
            <a:pPr algn="ctr">
              <a:lnSpc>
                <a:spcPts val="4934"/>
              </a:lnSpc>
              <a:spcBef>
                <a:spcPct val="0"/>
              </a:spcBef>
            </a:pPr>
            <a:r>
              <a:rPr lang="en-US" sz="3524" b="1">
                <a:solidFill>
                  <a:srgbClr val="54181B"/>
                </a:solidFill>
                <a:latin typeface="Open Sauce Heavy"/>
                <a:ea typeface="Open Sauce Heavy"/>
                <a:cs typeface="Open Sauce Heavy"/>
                <a:sym typeface="Open Sauce Heavy"/>
              </a:rPr>
              <a:t>CORE VALUES</a:t>
            </a:r>
          </a:p>
        </p:txBody>
      </p:sp>
      <p:sp>
        <p:nvSpPr>
          <p:cNvPr id="22" name="TextBox 22"/>
          <p:cNvSpPr txBox="1"/>
          <p:nvPr/>
        </p:nvSpPr>
        <p:spPr>
          <a:xfrm>
            <a:off x="1139063" y="5373175"/>
            <a:ext cx="4316582" cy="1204595"/>
          </a:xfrm>
          <a:prstGeom prst="rect">
            <a:avLst/>
          </a:prstGeom>
        </p:spPr>
        <p:txBody>
          <a:bodyPr lIns="0" tIns="0" rIns="0" bIns="0" rtlCol="0" anchor="t">
            <a:spAutoFit/>
          </a:bodyPr>
          <a:lstStyle/>
          <a:p>
            <a:pPr algn="ctr">
              <a:lnSpc>
                <a:spcPts val="2379"/>
              </a:lnSpc>
            </a:pPr>
            <a:r>
              <a:rPr lang="en-US" sz="1699">
                <a:solidFill>
                  <a:srgbClr val="54181B"/>
                </a:solidFill>
                <a:latin typeface="Kollektif"/>
                <a:ea typeface="Kollektif"/>
                <a:cs typeface="Kollektif"/>
                <a:sym typeface="Kollektif"/>
              </a:rPr>
              <a:t>Empower HOSA-Future Health Professionals to become leaders in the global health community through education, collaboration, and experience.</a:t>
            </a:r>
          </a:p>
        </p:txBody>
      </p:sp>
      <p:sp>
        <p:nvSpPr>
          <p:cNvPr id="23" name="TextBox 23"/>
          <p:cNvSpPr txBox="1"/>
          <p:nvPr/>
        </p:nvSpPr>
        <p:spPr>
          <a:xfrm>
            <a:off x="7266432" y="5373175"/>
            <a:ext cx="3755137" cy="318770"/>
          </a:xfrm>
          <a:prstGeom prst="rect">
            <a:avLst/>
          </a:prstGeom>
        </p:spPr>
        <p:txBody>
          <a:bodyPr lIns="0" tIns="0" rIns="0" bIns="0" rtlCol="0" anchor="t">
            <a:spAutoFit/>
          </a:bodyPr>
          <a:lstStyle/>
          <a:p>
            <a:pPr algn="ctr">
              <a:lnSpc>
                <a:spcPts val="2379"/>
              </a:lnSpc>
            </a:pPr>
            <a:r>
              <a:rPr lang="en-US" sz="1699">
                <a:solidFill>
                  <a:srgbClr val="54181B"/>
                </a:solidFill>
                <a:latin typeface="Kollektif"/>
                <a:ea typeface="Kollektif"/>
                <a:cs typeface="Kollektif"/>
                <a:sym typeface="Kollektif"/>
              </a:rPr>
              <a:t>Learn • Lead • Serve • Innovate</a:t>
            </a:r>
          </a:p>
        </p:txBody>
      </p:sp>
      <p:sp>
        <p:nvSpPr>
          <p:cNvPr id="24" name="TextBox 24"/>
          <p:cNvSpPr txBox="1"/>
          <p:nvPr/>
        </p:nvSpPr>
        <p:spPr>
          <a:xfrm>
            <a:off x="3297354" y="7673145"/>
            <a:ext cx="6097447" cy="453356"/>
          </a:xfrm>
          <a:prstGeom prst="rect">
            <a:avLst/>
          </a:prstGeom>
        </p:spPr>
        <p:txBody>
          <a:bodyPr lIns="0" tIns="0" rIns="0" bIns="0" rtlCol="0" anchor="t">
            <a:spAutoFit/>
          </a:bodyPr>
          <a:lstStyle/>
          <a:p>
            <a:pPr algn="ctr">
              <a:lnSpc>
                <a:spcPts val="3361"/>
              </a:lnSpc>
            </a:pPr>
            <a:r>
              <a:rPr lang="en-US" sz="2401" u="sng">
                <a:solidFill>
                  <a:srgbClr val="54181B"/>
                </a:solidFill>
                <a:latin typeface="Kollektif"/>
                <a:ea typeface="Kollektif"/>
                <a:cs typeface="Kollektif"/>
                <a:sym typeface="Kollektif"/>
                <a:hlinkClick r:id="rId10" tooltip="https://hosa.org/what-is-hosa/"/>
              </a:rPr>
              <a:t>Visit the national hosa website to learn more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333" r="-33333"/>
            </a:stretch>
          </a:blipFill>
        </p:spPr>
        <p:txBody>
          <a:bodyPr/>
          <a:lstStyle/>
          <a:p>
            <a:endParaRPr lang="en-US"/>
          </a:p>
        </p:txBody>
      </p:sp>
      <p:grpSp>
        <p:nvGrpSpPr>
          <p:cNvPr id="3" name="Group 3"/>
          <p:cNvGrpSpPr/>
          <p:nvPr/>
        </p:nvGrpSpPr>
        <p:grpSpPr>
          <a:xfrm>
            <a:off x="704408" y="1137448"/>
            <a:ext cx="13253792" cy="8120852"/>
            <a:chOff x="0" y="0"/>
            <a:chExt cx="3490711" cy="2138825"/>
          </a:xfrm>
        </p:grpSpPr>
        <p:sp>
          <p:nvSpPr>
            <p:cNvPr id="4" name="Freeform 4"/>
            <p:cNvSpPr/>
            <p:nvPr/>
          </p:nvSpPr>
          <p:spPr>
            <a:xfrm>
              <a:off x="0" y="0"/>
              <a:ext cx="3490711" cy="2138825"/>
            </a:xfrm>
            <a:custGeom>
              <a:avLst/>
              <a:gdLst/>
              <a:ahLst/>
              <a:cxnLst/>
              <a:rect l="l" t="t" r="r" b="b"/>
              <a:pathLst>
                <a:path w="3490711" h="2138825">
                  <a:moveTo>
                    <a:pt x="0" y="0"/>
                  </a:moveTo>
                  <a:lnTo>
                    <a:pt x="3490711" y="0"/>
                  </a:lnTo>
                  <a:lnTo>
                    <a:pt x="3490711" y="2138825"/>
                  </a:lnTo>
                  <a:lnTo>
                    <a:pt x="0" y="2138825"/>
                  </a:lnTo>
                  <a:close/>
                </a:path>
              </a:pathLst>
            </a:custGeom>
            <a:solidFill>
              <a:srgbClr val="000000">
                <a:alpha val="0"/>
              </a:srgbClr>
            </a:solidFill>
            <a:ln w="95250" cap="sq">
              <a:solidFill>
                <a:srgbClr val="891C1C"/>
              </a:solidFill>
              <a:prstDash val="solid"/>
              <a:miter/>
            </a:ln>
          </p:spPr>
          <p:txBody>
            <a:bodyPr/>
            <a:lstStyle/>
            <a:p>
              <a:endParaRPr lang="en-US"/>
            </a:p>
          </p:txBody>
        </p:sp>
        <p:sp>
          <p:nvSpPr>
            <p:cNvPr id="5" name="TextBox 5"/>
            <p:cNvSpPr txBox="1"/>
            <p:nvPr/>
          </p:nvSpPr>
          <p:spPr>
            <a:xfrm>
              <a:off x="0" y="-38100"/>
              <a:ext cx="3490711" cy="217692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228395" y="1520129"/>
            <a:ext cx="12205817" cy="945633"/>
          </a:xfrm>
          <a:prstGeom prst="rect">
            <a:avLst/>
          </a:prstGeom>
        </p:spPr>
        <p:txBody>
          <a:bodyPr lIns="0" tIns="0" rIns="0" bIns="0" rtlCol="0" anchor="t">
            <a:spAutoFit/>
          </a:bodyPr>
          <a:lstStyle/>
          <a:p>
            <a:pPr algn="l">
              <a:lnSpc>
                <a:spcPts val="7728"/>
              </a:lnSpc>
              <a:spcBef>
                <a:spcPct val="0"/>
              </a:spcBef>
            </a:pPr>
            <a:r>
              <a:rPr lang="en-US" sz="5520" b="1" u="sng">
                <a:solidFill>
                  <a:srgbClr val="54181B"/>
                </a:solidFill>
                <a:latin typeface="Open Sauce Heavy"/>
                <a:ea typeface="Open Sauce Heavy"/>
                <a:cs typeface="Open Sauce Heavy"/>
                <a:sym typeface="Open Sauce Heavy"/>
                <a:hlinkClick r:id="rId3" tooltip="https://www.illinoishosa.org/how-to-join"/>
              </a:rPr>
              <a:t>STEPS TO START A CHAPTER</a:t>
            </a:r>
          </a:p>
        </p:txBody>
      </p:sp>
      <p:grpSp>
        <p:nvGrpSpPr>
          <p:cNvPr id="7" name="Group 7"/>
          <p:cNvGrpSpPr/>
          <p:nvPr/>
        </p:nvGrpSpPr>
        <p:grpSpPr>
          <a:xfrm>
            <a:off x="12122331" y="-278603"/>
            <a:ext cx="7371343" cy="10735459"/>
            <a:chOff x="0" y="0"/>
            <a:chExt cx="1941424" cy="2827446"/>
          </a:xfrm>
        </p:grpSpPr>
        <p:sp>
          <p:nvSpPr>
            <p:cNvPr id="8" name="Freeform 8"/>
            <p:cNvSpPr/>
            <p:nvPr/>
          </p:nvSpPr>
          <p:spPr>
            <a:xfrm>
              <a:off x="0" y="0"/>
              <a:ext cx="1941424" cy="2827446"/>
            </a:xfrm>
            <a:custGeom>
              <a:avLst/>
              <a:gdLst/>
              <a:ahLst/>
              <a:cxnLst/>
              <a:rect l="l" t="t" r="r" b="b"/>
              <a:pathLst>
                <a:path w="1941424" h="2827446">
                  <a:moveTo>
                    <a:pt x="0" y="0"/>
                  </a:moveTo>
                  <a:lnTo>
                    <a:pt x="1941424" y="0"/>
                  </a:lnTo>
                  <a:lnTo>
                    <a:pt x="1941424" y="2827446"/>
                  </a:lnTo>
                  <a:lnTo>
                    <a:pt x="0" y="2827446"/>
                  </a:lnTo>
                  <a:close/>
                </a:path>
              </a:pathLst>
            </a:custGeom>
            <a:solidFill>
              <a:srgbClr val="7C1719"/>
            </a:solidFill>
          </p:spPr>
          <p:txBody>
            <a:bodyPr/>
            <a:lstStyle/>
            <a:p>
              <a:endParaRPr lang="en-US"/>
            </a:p>
          </p:txBody>
        </p:sp>
        <p:sp>
          <p:nvSpPr>
            <p:cNvPr id="9" name="TextBox 9"/>
            <p:cNvSpPr txBox="1"/>
            <p:nvPr/>
          </p:nvSpPr>
          <p:spPr>
            <a:xfrm>
              <a:off x="0" y="-38100"/>
              <a:ext cx="1941424" cy="2865546"/>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5400000" flipV="1">
            <a:off x="2589254" y="6920449"/>
            <a:ext cx="4562035" cy="9758363"/>
          </a:xfrm>
          <a:custGeom>
            <a:avLst/>
            <a:gdLst/>
            <a:ahLst/>
            <a:cxnLst/>
            <a:rect l="l" t="t" r="r" b="b"/>
            <a:pathLst>
              <a:path w="4562035" h="9758363">
                <a:moveTo>
                  <a:pt x="0" y="9758363"/>
                </a:moveTo>
                <a:lnTo>
                  <a:pt x="4562035" y="9758363"/>
                </a:lnTo>
                <a:lnTo>
                  <a:pt x="4562035" y="0"/>
                </a:lnTo>
                <a:lnTo>
                  <a:pt x="0" y="0"/>
                </a:lnTo>
                <a:lnTo>
                  <a:pt x="0" y="97583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p:cNvGrpSpPr/>
          <p:nvPr/>
        </p:nvGrpSpPr>
        <p:grpSpPr>
          <a:xfrm>
            <a:off x="0" y="0"/>
            <a:ext cx="1853045" cy="1355041"/>
            <a:chOff x="0" y="0"/>
            <a:chExt cx="276414" cy="202128"/>
          </a:xfrm>
        </p:grpSpPr>
        <p:sp>
          <p:nvSpPr>
            <p:cNvPr id="12" name="Freeform 12"/>
            <p:cNvSpPr/>
            <p:nvPr/>
          </p:nvSpPr>
          <p:spPr>
            <a:xfrm>
              <a:off x="0" y="0"/>
              <a:ext cx="276414" cy="202128"/>
            </a:xfrm>
            <a:custGeom>
              <a:avLst/>
              <a:gdLst/>
              <a:ahLst/>
              <a:cxnLst/>
              <a:rect l="l" t="t" r="r" b="b"/>
              <a:pathLst>
                <a:path w="276414" h="202128">
                  <a:moveTo>
                    <a:pt x="0" y="0"/>
                  </a:moveTo>
                  <a:lnTo>
                    <a:pt x="276414" y="0"/>
                  </a:lnTo>
                  <a:lnTo>
                    <a:pt x="276414" y="202128"/>
                  </a:lnTo>
                  <a:lnTo>
                    <a:pt x="0" y="202128"/>
                  </a:lnTo>
                  <a:close/>
                </a:path>
              </a:pathLst>
            </a:custGeom>
            <a:solidFill>
              <a:srgbClr val="7C1719"/>
            </a:solidFill>
          </p:spPr>
          <p:txBody>
            <a:bodyPr/>
            <a:lstStyle/>
            <a:p>
              <a:endParaRPr lang="en-US"/>
            </a:p>
          </p:txBody>
        </p:sp>
        <p:sp>
          <p:nvSpPr>
            <p:cNvPr id="13" name="TextBox 13"/>
            <p:cNvSpPr txBox="1"/>
            <p:nvPr/>
          </p:nvSpPr>
          <p:spPr>
            <a:xfrm>
              <a:off x="0" y="-38100"/>
              <a:ext cx="276414" cy="240228"/>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510133" y="276236"/>
            <a:ext cx="822587" cy="869312"/>
          </a:xfrm>
          <a:custGeom>
            <a:avLst/>
            <a:gdLst/>
            <a:ahLst/>
            <a:cxnLst/>
            <a:rect l="l" t="t" r="r" b="b"/>
            <a:pathLst>
              <a:path w="822587" h="869312">
                <a:moveTo>
                  <a:pt x="0" y="0"/>
                </a:moveTo>
                <a:lnTo>
                  <a:pt x="822587" y="0"/>
                </a:lnTo>
                <a:lnTo>
                  <a:pt x="822587" y="869312"/>
                </a:lnTo>
                <a:lnTo>
                  <a:pt x="0" y="869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5"/>
          <p:cNvGrpSpPr/>
          <p:nvPr/>
        </p:nvGrpSpPr>
        <p:grpSpPr>
          <a:xfrm>
            <a:off x="12322576" y="-290403"/>
            <a:ext cx="7371343" cy="10735459"/>
            <a:chOff x="0" y="0"/>
            <a:chExt cx="1941424" cy="2827446"/>
          </a:xfrm>
        </p:grpSpPr>
        <p:sp>
          <p:nvSpPr>
            <p:cNvPr id="16" name="Freeform 16"/>
            <p:cNvSpPr/>
            <p:nvPr/>
          </p:nvSpPr>
          <p:spPr>
            <a:xfrm>
              <a:off x="0" y="0"/>
              <a:ext cx="1941424" cy="2827446"/>
            </a:xfrm>
            <a:custGeom>
              <a:avLst/>
              <a:gdLst/>
              <a:ahLst/>
              <a:cxnLst/>
              <a:rect l="l" t="t" r="r" b="b"/>
              <a:pathLst>
                <a:path w="1941424" h="2827446">
                  <a:moveTo>
                    <a:pt x="0" y="0"/>
                  </a:moveTo>
                  <a:lnTo>
                    <a:pt x="1941424" y="0"/>
                  </a:lnTo>
                  <a:lnTo>
                    <a:pt x="1941424" y="2827446"/>
                  </a:lnTo>
                  <a:lnTo>
                    <a:pt x="0" y="2827446"/>
                  </a:lnTo>
                  <a:close/>
                </a:path>
              </a:pathLst>
            </a:custGeom>
            <a:solidFill>
              <a:srgbClr val="7C1719"/>
            </a:solidFill>
          </p:spPr>
          <p:txBody>
            <a:bodyPr/>
            <a:lstStyle/>
            <a:p>
              <a:endParaRPr lang="en-US"/>
            </a:p>
          </p:txBody>
        </p:sp>
        <p:sp>
          <p:nvSpPr>
            <p:cNvPr id="17" name="TextBox 17"/>
            <p:cNvSpPr txBox="1"/>
            <p:nvPr/>
          </p:nvSpPr>
          <p:spPr>
            <a:xfrm>
              <a:off x="0" y="-38100"/>
              <a:ext cx="1941424" cy="2865546"/>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322576" y="2984225"/>
            <a:ext cx="5965424" cy="4318550"/>
            <a:chOff x="0" y="0"/>
            <a:chExt cx="7953898" cy="5758067"/>
          </a:xfrm>
        </p:grpSpPr>
        <p:pic>
          <p:nvPicPr>
            <p:cNvPr id="19" name="Picture 19"/>
            <p:cNvPicPr>
              <a:picLocks noChangeAspect="1"/>
            </p:cNvPicPr>
            <p:nvPr/>
          </p:nvPicPr>
          <p:blipFill>
            <a:blip r:embed="rId8"/>
            <a:srcRect t="13803" b="13803"/>
            <a:stretch>
              <a:fillRect/>
            </a:stretch>
          </p:blipFill>
          <p:spPr>
            <a:xfrm>
              <a:off x="0" y="0"/>
              <a:ext cx="7953898" cy="5758067"/>
            </a:xfrm>
            <a:prstGeom prst="rect">
              <a:avLst/>
            </a:prstGeom>
          </p:spPr>
        </p:pic>
      </p:grpSp>
      <p:grpSp>
        <p:nvGrpSpPr>
          <p:cNvPr id="20" name="Group 20"/>
          <p:cNvGrpSpPr/>
          <p:nvPr/>
        </p:nvGrpSpPr>
        <p:grpSpPr>
          <a:xfrm>
            <a:off x="12322576" y="647962"/>
            <a:ext cx="5965424" cy="2053084"/>
            <a:chOff x="0" y="0"/>
            <a:chExt cx="7953898" cy="2737445"/>
          </a:xfrm>
        </p:grpSpPr>
        <p:pic>
          <p:nvPicPr>
            <p:cNvPr id="21" name="Picture 21"/>
            <p:cNvPicPr>
              <a:picLocks noChangeAspect="1"/>
            </p:cNvPicPr>
            <p:nvPr/>
          </p:nvPicPr>
          <p:blipFill>
            <a:blip r:embed="rId9"/>
            <a:srcRect t="18994" b="46588"/>
            <a:stretch>
              <a:fillRect/>
            </a:stretch>
          </p:blipFill>
          <p:spPr>
            <a:xfrm>
              <a:off x="0" y="0"/>
              <a:ext cx="7953898" cy="2737445"/>
            </a:xfrm>
            <a:prstGeom prst="rect">
              <a:avLst/>
            </a:prstGeom>
          </p:spPr>
        </p:pic>
      </p:grpSp>
      <p:grpSp>
        <p:nvGrpSpPr>
          <p:cNvPr id="22" name="Group 22"/>
          <p:cNvGrpSpPr/>
          <p:nvPr/>
        </p:nvGrpSpPr>
        <p:grpSpPr>
          <a:xfrm>
            <a:off x="12322576" y="7585955"/>
            <a:ext cx="5965424" cy="2053084"/>
            <a:chOff x="0" y="0"/>
            <a:chExt cx="7953898" cy="2737445"/>
          </a:xfrm>
        </p:grpSpPr>
        <p:pic>
          <p:nvPicPr>
            <p:cNvPr id="23" name="Picture 23"/>
            <p:cNvPicPr>
              <a:picLocks noChangeAspect="1"/>
            </p:cNvPicPr>
            <p:nvPr/>
          </p:nvPicPr>
          <p:blipFill>
            <a:blip r:embed="rId10"/>
            <a:srcRect t="32240" b="9178"/>
            <a:stretch>
              <a:fillRect/>
            </a:stretch>
          </p:blipFill>
          <p:spPr>
            <a:xfrm>
              <a:off x="0" y="0"/>
              <a:ext cx="7953898" cy="2737445"/>
            </a:xfrm>
            <a:prstGeom prst="rect">
              <a:avLst/>
            </a:prstGeom>
          </p:spPr>
        </p:pic>
      </p:grpSp>
      <p:sp>
        <p:nvSpPr>
          <p:cNvPr id="24" name="TextBox 24"/>
          <p:cNvSpPr txBox="1"/>
          <p:nvPr/>
        </p:nvSpPr>
        <p:spPr>
          <a:xfrm>
            <a:off x="1690754" y="2732351"/>
            <a:ext cx="4495628" cy="764789"/>
          </a:xfrm>
          <a:prstGeom prst="rect">
            <a:avLst/>
          </a:prstGeom>
        </p:spPr>
        <p:txBody>
          <a:bodyPr lIns="0" tIns="0" rIns="0" bIns="0" rtlCol="0" anchor="t">
            <a:spAutoFit/>
          </a:bodyPr>
          <a:lstStyle/>
          <a:p>
            <a:pPr algn="just">
              <a:lnSpc>
                <a:spcPts val="5621"/>
              </a:lnSpc>
            </a:pPr>
            <a:r>
              <a:rPr lang="en-US" sz="4015" b="1">
                <a:solidFill>
                  <a:srgbClr val="54181B"/>
                </a:solidFill>
                <a:latin typeface="Kollektif Bold"/>
                <a:ea typeface="Kollektif Bold"/>
                <a:cs typeface="Kollektif Bold"/>
                <a:sym typeface="Kollektif Bold"/>
              </a:rPr>
              <a:t>STEP 1: FIND</a:t>
            </a:r>
          </a:p>
        </p:txBody>
      </p:sp>
      <p:sp>
        <p:nvSpPr>
          <p:cNvPr id="25" name="TextBox 25"/>
          <p:cNvSpPr txBox="1"/>
          <p:nvPr/>
        </p:nvSpPr>
        <p:spPr>
          <a:xfrm>
            <a:off x="1690754" y="3491051"/>
            <a:ext cx="10067613" cy="667436"/>
          </a:xfrm>
          <a:prstGeom prst="rect">
            <a:avLst/>
          </a:prstGeom>
        </p:spPr>
        <p:txBody>
          <a:bodyPr lIns="0" tIns="0" rIns="0" bIns="0" rtlCol="0" anchor="t">
            <a:spAutoFit/>
          </a:bodyPr>
          <a:lstStyle/>
          <a:p>
            <a:pPr algn="just">
              <a:lnSpc>
                <a:spcPts val="2597"/>
              </a:lnSpc>
            </a:pPr>
            <a:r>
              <a:rPr lang="en-US" sz="1855">
                <a:solidFill>
                  <a:srgbClr val="54181B"/>
                </a:solidFill>
                <a:latin typeface="Kollektif"/>
                <a:ea typeface="Kollektif"/>
                <a:cs typeface="Kollektif"/>
                <a:sym typeface="Kollektif"/>
              </a:rPr>
              <a:t>Find a Teacher or Faculty member that would be willing to serve as your chapters advisor. While doing so find 6 other students that are interested in becoming members. </a:t>
            </a:r>
          </a:p>
        </p:txBody>
      </p:sp>
      <p:sp>
        <p:nvSpPr>
          <p:cNvPr id="26" name="TextBox 26"/>
          <p:cNvSpPr txBox="1"/>
          <p:nvPr/>
        </p:nvSpPr>
        <p:spPr>
          <a:xfrm>
            <a:off x="1690754" y="5131199"/>
            <a:ext cx="8233761" cy="304635"/>
          </a:xfrm>
          <a:prstGeom prst="rect">
            <a:avLst/>
          </a:prstGeom>
        </p:spPr>
        <p:txBody>
          <a:bodyPr lIns="0" tIns="0" rIns="0" bIns="0" rtlCol="0" anchor="t">
            <a:spAutoFit/>
          </a:bodyPr>
          <a:lstStyle/>
          <a:p>
            <a:pPr algn="l">
              <a:lnSpc>
                <a:spcPts val="2597"/>
              </a:lnSpc>
            </a:pPr>
            <a:r>
              <a:rPr lang="en-US" sz="1855" dirty="0">
                <a:solidFill>
                  <a:srgbClr val="54181B"/>
                </a:solidFill>
                <a:latin typeface="Kollektif"/>
                <a:ea typeface="Kollektif"/>
                <a:cs typeface="Kollektif"/>
                <a:sym typeface="Kollektif"/>
                <a:hlinkClick r:id="rId11"/>
              </a:rPr>
              <a:t>Have the Advisor Complete the interest form to get started</a:t>
            </a:r>
            <a:endParaRPr lang="en-US" sz="1855" dirty="0">
              <a:solidFill>
                <a:srgbClr val="54181B"/>
              </a:solidFill>
              <a:latin typeface="Kollektif"/>
              <a:ea typeface="Kollektif"/>
              <a:cs typeface="Kollektif"/>
              <a:sym typeface="Kollektif"/>
            </a:endParaRPr>
          </a:p>
        </p:txBody>
      </p:sp>
      <p:sp>
        <p:nvSpPr>
          <p:cNvPr id="27" name="TextBox 27"/>
          <p:cNvSpPr txBox="1"/>
          <p:nvPr/>
        </p:nvSpPr>
        <p:spPr>
          <a:xfrm>
            <a:off x="1690754" y="6866459"/>
            <a:ext cx="8233761" cy="1315324"/>
          </a:xfrm>
          <a:prstGeom prst="rect">
            <a:avLst/>
          </a:prstGeom>
        </p:spPr>
        <p:txBody>
          <a:bodyPr lIns="0" tIns="0" rIns="0" bIns="0" rtlCol="0" anchor="t">
            <a:spAutoFit/>
          </a:bodyPr>
          <a:lstStyle/>
          <a:p>
            <a:pPr algn="just">
              <a:lnSpc>
                <a:spcPts val="2597"/>
              </a:lnSpc>
            </a:pPr>
            <a:r>
              <a:rPr lang="en-US" sz="1855">
                <a:solidFill>
                  <a:srgbClr val="54181B"/>
                </a:solidFill>
                <a:latin typeface="Kollektif"/>
                <a:ea typeface="Kollektif"/>
                <a:cs typeface="Kollektif"/>
                <a:sym typeface="Kollektif"/>
              </a:rPr>
              <a:t>Decide the method to organize your chapter:</a:t>
            </a:r>
          </a:p>
          <a:p>
            <a:pPr marL="400574" lvl="1" indent="-200287" algn="just">
              <a:lnSpc>
                <a:spcPts val="2597"/>
              </a:lnSpc>
              <a:buFont typeface="Arial"/>
              <a:buChar char="•"/>
            </a:pPr>
            <a:r>
              <a:rPr lang="en-US" sz="1855">
                <a:solidFill>
                  <a:srgbClr val="54181B"/>
                </a:solidFill>
                <a:latin typeface="Kollektif"/>
                <a:ea typeface="Kollektif"/>
                <a:cs typeface="Kollektif"/>
                <a:sym typeface="Kollektif"/>
              </a:rPr>
              <a:t>Single Chapter for all students (easiest option) </a:t>
            </a:r>
          </a:p>
          <a:p>
            <a:pPr marL="400574" lvl="1" indent="-200287" algn="just">
              <a:lnSpc>
                <a:spcPts val="2597"/>
              </a:lnSpc>
              <a:buFont typeface="Arial"/>
              <a:buChar char="•"/>
            </a:pPr>
            <a:r>
              <a:rPr lang="en-US" sz="1855">
                <a:solidFill>
                  <a:srgbClr val="54181B"/>
                </a:solidFill>
                <a:latin typeface="Kollektif"/>
                <a:ea typeface="Kollektif"/>
                <a:cs typeface="Kollektif"/>
                <a:sym typeface="Kollektif"/>
              </a:rPr>
              <a:t>Instructor-based Chapter</a:t>
            </a:r>
          </a:p>
          <a:p>
            <a:pPr marL="400574" lvl="1" indent="-200287" algn="just">
              <a:lnSpc>
                <a:spcPts val="2597"/>
              </a:lnSpc>
              <a:buFont typeface="Arial"/>
              <a:buChar char="•"/>
            </a:pPr>
            <a:r>
              <a:rPr lang="en-US" sz="1855">
                <a:solidFill>
                  <a:srgbClr val="54181B"/>
                </a:solidFill>
                <a:latin typeface="Kollektif"/>
                <a:ea typeface="Kollektif"/>
                <a:cs typeface="Kollektif"/>
                <a:sym typeface="Kollektif"/>
              </a:rPr>
              <a:t>Classroom-based Chapter</a:t>
            </a:r>
          </a:p>
        </p:txBody>
      </p:sp>
      <p:sp>
        <p:nvSpPr>
          <p:cNvPr id="28" name="TextBox 28"/>
          <p:cNvSpPr txBox="1"/>
          <p:nvPr/>
        </p:nvSpPr>
        <p:spPr>
          <a:xfrm>
            <a:off x="1690754" y="4312537"/>
            <a:ext cx="8233761" cy="656655"/>
          </a:xfrm>
          <a:prstGeom prst="rect">
            <a:avLst/>
          </a:prstGeom>
        </p:spPr>
        <p:txBody>
          <a:bodyPr lIns="0" tIns="0" rIns="0" bIns="0" rtlCol="0" anchor="t">
            <a:spAutoFit/>
          </a:bodyPr>
          <a:lstStyle/>
          <a:p>
            <a:pPr algn="just">
              <a:lnSpc>
                <a:spcPts val="5621"/>
              </a:lnSpc>
            </a:pPr>
            <a:r>
              <a:rPr lang="en-US" sz="4015" b="1" dirty="0">
                <a:solidFill>
                  <a:srgbClr val="54181B"/>
                </a:solidFill>
                <a:latin typeface="Kollektif Bold"/>
                <a:ea typeface="Kollektif Bold"/>
                <a:cs typeface="Kollektif Bold"/>
                <a:sym typeface="Kollektif Bold"/>
              </a:rPr>
              <a:t>STEP 2: Complete Interest Form</a:t>
            </a:r>
          </a:p>
        </p:txBody>
      </p:sp>
      <p:sp>
        <p:nvSpPr>
          <p:cNvPr id="29" name="TextBox 29"/>
          <p:cNvSpPr txBox="1"/>
          <p:nvPr/>
        </p:nvSpPr>
        <p:spPr>
          <a:xfrm>
            <a:off x="1690754" y="6044519"/>
            <a:ext cx="8233761" cy="764789"/>
          </a:xfrm>
          <a:prstGeom prst="rect">
            <a:avLst/>
          </a:prstGeom>
        </p:spPr>
        <p:txBody>
          <a:bodyPr lIns="0" tIns="0" rIns="0" bIns="0" rtlCol="0" anchor="t">
            <a:spAutoFit/>
          </a:bodyPr>
          <a:lstStyle/>
          <a:p>
            <a:pPr algn="just">
              <a:lnSpc>
                <a:spcPts val="5621"/>
              </a:lnSpc>
            </a:pPr>
            <a:r>
              <a:rPr lang="en-US" sz="4015" b="1">
                <a:solidFill>
                  <a:srgbClr val="54181B"/>
                </a:solidFill>
                <a:latin typeface="Kollektif Bold"/>
                <a:ea typeface="Kollektif Bold"/>
                <a:cs typeface="Kollektif Bold"/>
                <a:sym typeface="Kollektif Bold"/>
              </a:rPr>
              <a:t>STEP 3: DECIDE WHAT METHOD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333" r="-33333"/>
            </a:stretch>
          </a:blipFill>
        </p:spPr>
        <p:txBody>
          <a:bodyPr/>
          <a:lstStyle/>
          <a:p>
            <a:endParaRPr lang="en-US"/>
          </a:p>
        </p:txBody>
      </p:sp>
      <p:grpSp>
        <p:nvGrpSpPr>
          <p:cNvPr id="3" name="Group 3"/>
          <p:cNvGrpSpPr/>
          <p:nvPr/>
        </p:nvGrpSpPr>
        <p:grpSpPr>
          <a:xfrm>
            <a:off x="704408" y="1137448"/>
            <a:ext cx="13253792" cy="8120852"/>
            <a:chOff x="0" y="0"/>
            <a:chExt cx="3490711" cy="2138825"/>
          </a:xfrm>
        </p:grpSpPr>
        <p:sp>
          <p:nvSpPr>
            <p:cNvPr id="4" name="Freeform 4"/>
            <p:cNvSpPr/>
            <p:nvPr/>
          </p:nvSpPr>
          <p:spPr>
            <a:xfrm>
              <a:off x="0" y="0"/>
              <a:ext cx="3490711" cy="2138825"/>
            </a:xfrm>
            <a:custGeom>
              <a:avLst/>
              <a:gdLst/>
              <a:ahLst/>
              <a:cxnLst/>
              <a:rect l="l" t="t" r="r" b="b"/>
              <a:pathLst>
                <a:path w="3490711" h="2138825">
                  <a:moveTo>
                    <a:pt x="0" y="0"/>
                  </a:moveTo>
                  <a:lnTo>
                    <a:pt x="3490711" y="0"/>
                  </a:lnTo>
                  <a:lnTo>
                    <a:pt x="3490711" y="2138825"/>
                  </a:lnTo>
                  <a:lnTo>
                    <a:pt x="0" y="2138825"/>
                  </a:lnTo>
                  <a:close/>
                </a:path>
              </a:pathLst>
            </a:custGeom>
            <a:solidFill>
              <a:srgbClr val="000000">
                <a:alpha val="0"/>
              </a:srgbClr>
            </a:solidFill>
            <a:ln w="95250" cap="sq">
              <a:solidFill>
                <a:srgbClr val="891C1C"/>
              </a:solidFill>
              <a:prstDash val="solid"/>
              <a:miter/>
            </a:ln>
          </p:spPr>
          <p:txBody>
            <a:bodyPr/>
            <a:lstStyle/>
            <a:p>
              <a:endParaRPr lang="en-US"/>
            </a:p>
          </p:txBody>
        </p:sp>
        <p:sp>
          <p:nvSpPr>
            <p:cNvPr id="5" name="TextBox 5"/>
            <p:cNvSpPr txBox="1"/>
            <p:nvPr/>
          </p:nvSpPr>
          <p:spPr>
            <a:xfrm>
              <a:off x="0" y="-38100"/>
              <a:ext cx="3490711" cy="217692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228395" y="1520129"/>
            <a:ext cx="12205817" cy="945633"/>
          </a:xfrm>
          <a:prstGeom prst="rect">
            <a:avLst/>
          </a:prstGeom>
        </p:spPr>
        <p:txBody>
          <a:bodyPr lIns="0" tIns="0" rIns="0" bIns="0" rtlCol="0" anchor="t">
            <a:spAutoFit/>
          </a:bodyPr>
          <a:lstStyle/>
          <a:p>
            <a:pPr algn="l">
              <a:lnSpc>
                <a:spcPts val="7728"/>
              </a:lnSpc>
              <a:spcBef>
                <a:spcPct val="0"/>
              </a:spcBef>
            </a:pPr>
            <a:r>
              <a:rPr lang="en-US" sz="5520" b="1" u="sng">
                <a:solidFill>
                  <a:srgbClr val="54181B"/>
                </a:solidFill>
                <a:latin typeface="Open Sauce Heavy"/>
                <a:ea typeface="Open Sauce Heavy"/>
                <a:cs typeface="Open Sauce Heavy"/>
                <a:sym typeface="Open Sauce Heavy"/>
                <a:hlinkClick r:id="rId3" tooltip="https://www.illinoishosa.org/how-to-join"/>
              </a:rPr>
              <a:t>STEPS TO START A CHAPTER</a:t>
            </a:r>
          </a:p>
        </p:txBody>
      </p:sp>
      <p:grpSp>
        <p:nvGrpSpPr>
          <p:cNvPr id="7" name="Group 7"/>
          <p:cNvGrpSpPr/>
          <p:nvPr/>
        </p:nvGrpSpPr>
        <p:grpSpPr>
          <a:xfrm>
            <a:off x="12122331" y="-278603"/>
            <a:ext cx="7371343" cy="10735459"/>
            <a:chOff x="0" y="0"/>
            <a:chExt cx="1941424" cy="2827446"/>
          </a:xfrm>
        </p:grpSpPr>
        <p:sp>
          <p:nvSpPr>
            <p:cNvPr id="8" name="Freeform 8"/>
            <p:cNvSpPr/>
            <p:nvPr/>
          </p:nvSpPr>
          <p:spPr>
            <a:xfrm>
              <a:off x="0" y="0"/>
              <a:ext cx="1941424" cy="2827446"/>
            </a:xfrm>
            <a:custGeom>
              <a:avLst/>
              <a:gdLst/>
              <a:ahLst/>
              <a:cxnLst/>
              <a:rect l="l" t="t" r="r" b="b"/>
              <a:pathLst>
                <a:path w="1941424" h="2827446">
                  <a:moveTo>
                    <a:pt x="0" y="0"/>
                  </a:moveTo>
                  <a:lnTo>
                    <a:pt x="1941424" y="0"/>
                  </a:lnTo>
                  <a:lnTo>
                    <a:pt x="1941424" y="2827446"/>
                  </a:lnTo>
                  <a:lnTo>
                    <a:pt x="0" y="2827446"/>
                  </a:lnTo>
                  <a:close/>
                </a:path>
              </a:pathLst>
            </a:custGeom>
            <a:solidFill>
              <a:srgbClr val="54181B"/>
            </a:solidFill>
          </p:spPr>
          <p:txBody>
            <a:bodyPr/>
            <a:lstStyle/>
            <a:p>
              <a:endParaRPr lang="en-US"/>
            </a:p>
          </p:txBody>
        </p:sp>
        <p:sp>
          <p:nvSpPr>
            <p:cNvPr id="9" name="TextBox 9"/>
            <p:cNvSpPr txBox="1"/>
            <p:nvPr/>
          </p:nvSpPr>
          <p:spPr>
            <a:xfrm>
              <a:off x="0" y="-38100"/>
              <a:ext cx="1941424" cy="2865546"/>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5400000" flipV="1">
            <a:off x="2589254" y="6920449"/>
            <a:ext cx="4562035" cy="9758363"/>
          </a:xfrm>
          <a:custGeom>
            <a:avLst/>
            <a:gdLst/>
            <a:ahLst/>
            <a:cxnLst/>
            <a:rect l="l" t="t" r="r" b="b"/>
            <a:pathLst>
              <a:path w="4562035" h="9758363">
                <a:moveTo>
                  <a:pt x="0" y="9758363"/>
                </a:moveTo>
                <a:lnTo>
                  <a:pt x="4562035" y="9758363"/>
                </a:lnTo>
                <a:lnTo>
                  <a:pt x="4562035" y="0"/>
                </a:lnTo>
                <a:lnTo>
                  <a:pt x="0" y="0"/>
                </a:lnTo>
                <a:lnTo>
                  <a:pt x="0" y="97583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p:cNvGrpSpPr/>
          <p:nvPr/>
        </p:nvGrpSpPr>
        <p:grpSpPr>
          <a:xfrm>
            <a:off x="0" y="0"/>
            <a:ext cx="1853045" cy="1355041"/>
            <a:chOff x="0" y="0"/>
            <a:chExt cx="276414" cy="202128"/>
          </a:xfrm>
        </p:grpSpPr>
        <p:sp>
          <p:nvSpPr>
            <p:cNvPr id="12" name="Freeform 12"/>
            <p:cNvSpPr/>
            <p:nvPr/>
          </p:nvSpPr>
          <p:spPr>
            <a:xfrm>
              <a:off x="0" y="0"/>
              <a:ext cx="276414" cy="202128"/>
            </a:xfrm>
            <a:custGeom>
              <a:avLst/>
              <a:gdLst/>
              <a:ahLst/>
              <a:cxnLst/>
              <a:rect l="l" t="t" r="r" b="b"/>
              <a:pathLst>
                <a:path w="276414" h="202128">
                  <a:moveTo>
                    <a:pt x="0" y="0"/>
                  </a:moveTo>
                  <a:lnTo>
                    <a:pt x="276414" y="0"/>
                  </a:lnTo>
                  <a:lnTo>
                    <a:pt x="276414" y="202128"/>
                  </a:lnTo>
                  <a:lnTo>
                    <a:pt x="0" y="202128"/>
                  </a:lnTo>
                  <a:close/>
                </a:path>
              </a:pathLst>
            </a:custGeom>
            <a:solidFill>
              <a:srgbClr val="54181B"/>
            </a:solidFill>
          </p:spPr>
          <p:txBody>
            <a:bodyPr/>
            <a:lstStyle/>
            <a:p>
              <a:endParaRPr lang="en-US"/>
            </a:p>
          </p:txBody>
        </p:sp>
        <p:sp>
          <p:nvSpPr>
            <p:cNvPr id="13" name="TextBox 13"/>
            <p:cNvSpPr txBox="1"/>
            <p:nvPr/>
          </p:nvSpPr>
          <p:spPr>
            <a:xfrm>
              <a:off x="0" y="-38100"/>
              <a:ext cx="276414" cy="240228"/>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510133" y="276236"/>
            <a:ext cx="822587" cy="869312"/>
          </a:xfrm>
          <a:custGeom>
            <a:avLst/>
            <a:gdLst/>
            <a:ahLst/>
            <a:cxnLst/>
            <a:rect l="l" t="t" r="r" b="b"/>
            <a:pathLst>
              <a:path w="822587" h="869312">
                <a:moveTo>
                  <a:pt x="0" y="0"/>
                </a:moveTo>
                <a:lnTo>
                  <a:pt x="822587" y="0"/>
                </a:lnTo>
                <a:lnTo>
                  <a:pt x="822587" y="869312"/>
                </a:lnTo>
                <a:lnTo>
                  <a:pt x="0" y="869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5"/>
          <p:cNvGrpSpPr/>
          <p:nvPr/>
        </p:nvGrpSpPr>
        <p:grpSpPr>
          <a:xfrm>
            <a:off x="12322576" y="-290403"/>
            <a:ext cx="7371343" cy="10735459"/>
            <a:chOff x="0" y="0"/>
            <a:chExt cx="1941424" cy="2827446"/>
          </a:xfrm>
        </p:grpSpPr>
        <p:sp>
          <p:nvSpPr>
            <p:cNvPr id="16" name="Freeform 16"/>
            <p:cNvSpPr/>
            <p:nvPr/>
          </p:nvSpPr>
          <p:spPr>
            <a:xfrm>
              <a:off x="0" y="0"/>
              <a:ext cx="1941424" cy="2827446"/>
            </a:xfrm>
            <a:custGeom>
              <a:avLst/>
              <a:gdLst/>
              <a:ahLst/>
              <a:cxnLst/>
              <a:rect l="l" t="t" r="r" b="b"/>
              <a:pathLst>
                <a:path w="1941424" h="2827446">
                  <a:moveTo>
                    <a:pt x="0" y="0"/>
                  </a:moveTo>
                  <a:lnTo>
                    <a:pt x="1941424" y="0"/>
                  </a:lnTo>
                  <a:lnTo>
                    <a:pt x="1941424" y="2827446"/>
                  </a:lnTo>
                  <a:lnTo>
                    <a:pt x="0" y="2827446"/>
                  </a:lnTo>
                  <a:close/>
                </a:path>
              </a:pathLst>
            </a:custGeom>
            <a:solidFill>
              <a:srgbClr val="54181B"/>
            </a:solidFill>
          </p:spPr>
          <p:txBody>
            <a:bodyPr/>
            <a:lstStyle/>
            <a:p>
              <a:endParaRPr lang="en-US"/>
            </a:p>
          </p:txBody>
        </p:sp>
        <p:sp>
          <p:nvSpPr>
            <p:cNvPr id="17" name="TextBox 17"/>
            <p:cNvSpPr txBox="1"/>
            <p:nvPr/>
          </p:nvSpPr>
          <p:spPr>
            <a:xfrm>
              <a:off x="0" y="-38100"/>
              <a:ext cx="1941424" cy="2865546"/>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322576" y="2984225"/>
            <a:ext cx="5965424" cy="4318550"/>
            <a:chOff x="0" y="0"/>
            <a:chExt cx="7953898" cy="5758067"/>
          </a:xfrm>
        </p:grpSpPr>
        <p:pic>
          <p:nvPicPr>
            <p:cNvPr id="19" name="Picture 19"/>
            <p:cNvPicPr>
              <a:picLocks noChangeAspect="1"/>
            </p:cNvPicPr>
            <p:nvPr/>
          </p:nvPicPr>
          <p:blipFill>
            <a:blip r:embed="rId8"/>
            <a:srcRect t="22885" b="22885"/>
            <a:stretch>
              <a:fillRect/>
            </a:stretch>
          </p:blipFill>
          <p:spPr>
            <a:xfrm>
              <a:off x="0" y="0"/>
              <a:ext cx="7953898" cy="5758067"/>
            </a:xfrm>
            <a:prstGeom prst="rect">
              <a:avLst/>
            </a:prstGeom>
          </p:spPr>
        </p:pic>
      </p:grpSp>
      <p:grpSp>
        <p:nvGrpSpPr>
          <p:cNvPr id="20" name="Group 20"/>
          <p:cNvGrpSpPr/>
          <p:nvPr/>
        </p:nvGrpSpPr>
        <p:grpSpPr>
          <a:xfrm>
            <a:off x="12322576" y="647962"/>
            <a:ext cx="5965424" cy="2053084"/>
            <a:chOff x="0" y="0"/>
            <a:chExt cx="7953898" cy="2737445"/>
          </a:xfrm>
        </p:grpSpPr>
        <p:pic>
          <p:nvPicPr>
            <p:cNvPr id="21" name="Picture 21"/>
            <p:cNvPicPr>
              <a:picLocks noChangeAspect="1"/>
            </p:cNvPicPr>
            <p:nvPr/>
          </p:nvPicPr>
          <p:blipFill>
            <a:blip r:embed="rId9"/>
            <a:srcRect t="26583" b="39000"/>
            <a:stretch>
              <a:fillRect/>
            </a:stretch>
          </p:blipFill>
          <p:spPr>
            <a:xfrm>
              <a:off x="0" y="0"/>
              <a:ext cx="7953898" cy="2737445"/>
            </a:xfrm>
            <a:prstGeom prst="rect">
              <a:avLst/>
            </a:prstGeom>
          </p:spPr>
        </p:pic>
      </p:grpSp>
      <p:grpSp>
        <p:nvGrpSpPr>
          <p:cNvPr id="22" name="Group 22"/>
          <p:cNvGrpSpPr/>
          <p:nvPr/>
        </p:nvGrpSpPr>
        <p:grpSpPr>
          <a:xfrm>
            <a:off x="12322576" y="7585955"/>
            <a:ext cx="5965424" cy="2053084"/>
            <a:chOff x="0" y="0"/>
            <a:chExt cx="7953898" cy="2737445"/>
          </a:xfrm>
        </p:grpSpPr>
        <p:pic>
          <p:nvPicPr>
            <p:cNvPr id="23" name="Picture 23"/>
            <p:cNvPicPr>
              <a:picLocks noChangeAspect="1"/>
            </p:cNvPicPr>
            <p:nvPr/>
          </p:nvPicPr>
          <p:blipFill>
            <a:blip r:embed="rId10"/>
            <a:srcRect t="24140" b="24140"/>
            <a:stretch>
              <a:fillRect/>
            </a:stretch>
          </p:blipFill>
          <p:spPr>
            <a:xfrm>
              <a:off x="0" y="0"/>
              <a:ext cx="7953898" cy="2737445"/>
            </a:xfrm>
            <a:prstGeom prst="rect">
              <a:avLst/>
            </a:prstGeom>
          </p:spPr>
        </p:pic>
      </p:grpSp>
      <p:sp>
        <p:nvSpPr>
          <p:cNvPr id="24" name="TextBox 24"/>
          <p:cNvSpPr txBox="1"/>
          <p:nvPr/>
        </p:nvSpPr>
        <p:spPr>
          <a:xfrm>
            <a:off x="1690754" y="2732351"/>
            <a:ext cx="10067613" cy="764789"/>
          </a:xfrm>
          <a:prstGeom prst="rect">
            <a:avLst/>
          </a:prstGeom>
        </p:spPr>
        <p:txBody>
          <a:bodyPr lIns="0" tIns="0" rIns="0" bIns="0" rtlCol="0" anchor="t">
            <a:spAutoFit/>
          </a:bodyPr>
          <a:lstStyle/>
          <a:p>
            <a:pPr algn="just">
              <a:lnSpc>
                <a:spcPts val="5621"/>
              </a:lnSpc>
            </a:pPr>
            <a:r>
              <a:rPr lang="en-US" sz="4015" b="1">
                <a:solidFill>
                  <a:srgbClr val="54181B"/>
                </a:solidFill>
                <a:latin typeface="Kollektif Bold"/>
                <a:ea typeface="Kollektif Bold"/>
                <a:cs typeface="Kollektif Bold"/>
                <a:sym typeface="Kollektif Bold"/>
              </a:rPr>
              <a:t>STEP 4: ADOPT AND REVIEW BYLAWS</a:t>
            </a:r>
          </a:p>
        </p:txBody>
      </p:sp>
      <p:sp>
        <p:nvSpPr>
          <p:cNvPr id="25" name="TextBox 25"/>
          <p:cNvSpPr txBox="1"/>
          <p:nvPr/>
        </p:nvSpPr>
        <p:spPr>
          <a:xfrm>
            <a:off x="1690754" y="3491051"/>
            <a:ext cx="10067613" cy="638060"/>
          </a:xfrm>
          <a:prstGeom prst="rect">
            <a:avLst/>
          </a:prstGeom>
        </p:spPr>
        <p:txBody>
          <a:bodyPr lIns="0" tIns="0" rIns="0" bIns="0" rtlCol="0" anchor="t">
            <a:spAutoFit/>
          </a:bodyPr>
          <a:lstStyle/>
          <a:p>
            <a:pPr algn="just">
              <a:lnSpc>
                <a:spcPts val="2597"/>
              </a:lnSpc>
            </a:pPr>
            <a:r>
              <a:rPr lang="en-US" sz="1855" dirty="0">
                <a:solidFill>
                  <a:srgbClr val="54181B"/>
                </a:solidFill>
                <a:latin typeface="Kollektif"/>
                <a:ea typeface="Kollektif"/>
                <a:cs typeface="Kollektif"/>
                <a:sym typeface="Kollektif"/>
              </a:rPr>
              <a:t>Click here for the HOSA bylaws. Review and make changes as needed to better fit your chapters needs. </a:t>
            </a:r>
            <a:r>
              <a:rPr lang="en-US" sz="1855" u="sng" dirty="0">
                <a:solidFill>
                  <a:srgbClr val="54181B"/>
                </a:solidFill>
                <a:latin typeface="Kollektif"/>
                <a:ea typeface="Kollektif"/>
                <a:cs typeface="Kollektif"/>
                <a:sym typeface="Kollektif"/>
                <a:hlinkClick r:id="rId11" tooltip="https://hosa.org/wp-content/uploads/2021/01/HOSABYLAWS-FINAL2018.pdf"/>
              </a:rPr>
              <a:t>(Click here to view)</a:t>
            </a:r>
          </a:p>
        </p:txBody>
      </p:sp>
      <p:sp>
        <p:nvSpPr>
          <p:cNvPr id="26" name="TextBox 26"/>
          <p:cNvSpPr txBox="1"/>
          <p:nvPr/>
        </p:nvSpPr>
        <p:spPr>
          <a:xfrm>
            <a:off x="1690754" y="5131199"/>
            <a:ext cx="8233761" cy="638060"/>
          </a:xfrm>
          <a:prstGeom prst="rect">
            <a:avLst/>
          </a:prstGeom>
        </p:spPr>
        <p:txBody>
          <a:bodyPr lIns="0" tIns="0" rIns="0" bIns="0" rtlCol="0" anchor="t">
            <a:spAutoFit/>
          </a:bodyPr>
          <a:lstStyle/>
          <a:p>
            <a:pPr algn="l">
              <a:lnSpc>
                <a:spcPts val="2597"/>
              </a:lnSpc>
            </a:pPr>
            <a:r>
              <a:rPr lang="en-US" sz="1855" dirty="0">
                <a:solidFill>
                  <a:srgbClr val="54181B"/>
                </a:solidFill>
                <a:latin typeface="Kollektif"/>
                <a:ea typeface="Kollektif"/>
                <a:cs typeface="Kollektif"/>
                <a:sym typeface="Kollektif"/>
              </a:rPr>
              <a:t>Set up a recruitment table at your school's involvement fair. Create a social media page for your chapter to reach potential members</a:t>
            </a:r>
          </a:p>
        </p:txBody>
      </p:sp>
      <p:sp>
        <p:nvSpPr>
          <p:cNvPr id="27" name="TextBox 27"/>
          <p:cNvSpPr txBox="1"/>
          <p:nvPr/>
        </p:nvSpPr>
        <p:spPr>
          <a:xfrm>
            <a:off x="1690754" y="7447484"/>
            <a:ext cx="9458718" cy="1638799"/>
          </a:xfrm>
          <a:prstGeom prst="rect">
            <a:avLst/>
          </a:prstGeom>
        </p:spPr>
        <p:txBody>
          <a:bodyPr lIns="0" tIns="0" rIns="0" bIns="0" rtlCol="0" anchor="t">
            <a:spAutoFit/>
          </a:bodyPr>
          <a:lstStyle/>
          <a:p>
            <a:pPr algn="just">
              <a:lnSpc>
                <a:spcPts val="2597"/>
              </a:lnSpc>
            </a:pPr>
            <a:r>
              <a:rPr lang="en-US" sz="1855" dirty="0">
                <a:solidFill>
                  <a:srgbClr val="54181B"/>
                </a:solidFill>
                <a:latin typeface="Kollektif"/>
                <a:ea typeface="Kollektif"/>
                <a:cs typeface="Kollektif"/>
                <a:sym typeface="Kollektif"/>
              </a:rPr>
              <a:t>State Affiliation fee: $10</a:t>
            </a:r>
          </a:p>
          <a:p>
            <a:pPr algn="just">
              <a:lnSpc>
                <a:spcPts val="2597"/>
              </a:lnSpc>
            </a:pPr>
            <a:r>
              <a:rPr lang="en-US" sz="1855" dirty="0">
                <a:solidFill>
                  <a:srgbClr val="54181B"/>
                </a:solidFill>
                <a:latin typeface="Kollektif"/>
                <a:ea typeface="Kollektif"/>
                <a:cs typeface="Kollektif"/>
                <a:sym typeface="Kollektif"/>
              </a:rPr>
              <a:t>International Affiliation fee: $10</a:t>
            </a:r>
          </a:p>
          <a:p>
            <a:pPr algn="just">
              <a:lnSpc>
                <a:spcPts val="2597"/>
              </a:lnSpc>
            </a:pPr>
            <a:endParaRPr lang="en-US" sz="1855" dirty="0">
              <a:solidFill>
                <a:srgbClr val="54181B"/>
              </a:solidFill>
              <a:latin typeface="Kollektif"/>
              <a:ea typeface="Kollektif"/>
              <a:cs typeface="Kollektif"/>
              <a:sym typeface="Kollektif"/>
            </a:endParaRPr>
          </a:p>
          <a:p>
            <a:pPr algn="ctr">
              <a:lnSpc>
                <a:spcPts val="2597"/>
              </a:lnSpc>
            </a:pPr>
            <a:r>
              <a:rPr lang="en-US" sz="1855" b="1" dirty="0">
                <a:solidFill>
                  <a:srgbClr val="54181B"/>
                </a:solidFill>
                <a:latin typeface="Kollektif Bold"/>
                <a:ea typeface="Kollektif Bold"/>
                <a:cs typeface="Kollektif Bold"/>
                <a:sym typeface="Kollektif Bold"/>
              </a:rPr>
              <a:t>Membership Registration is due by November 1st to be eligible to compete and to apply for scholarships</a:t>
            </a:r>
          </a:p>
        </p:txBody>
      </p:sp>
      <p:sp>
        <p:nvSpPr>
          <p:cNvPr id="28" name="TextBox 28"/>
          <p:cNvSpPr txBox="1"/>
          <p:nvPr/>
        </p:nvSpPr>
        <p:spPr>
          <a:xfrm>
            <a:off x="1690754" y="4312537"/>
            <a:ext cx="8233761" cy="764789"/>
          </a:xfrm>
          <a:prstGeom prst="rect">
            <a:avLst/>
          </a:prstGeom>
        </p:spPr>
        <p:txBody>
          <a:bodyPr lIns="0" tIns="0" rIns="0" bIns="0" rtlCol="0" anchor="t">
            <a:spAutoFit/>
          </a:bodyPr>
          <a:lstStyle/>
          <a:p>
            <a:pPr algn="just">
              <a:lnSpc>
                <a:spcPts val="5621"/>
              </a:lnSpc>
            </a:pPr>
            <a:r>
              <a:rPr lang="en-US" sz="4015" b="1">
                <a:solidFill>
                  <a:srgbClr val="54181B"/>
                </a:solidFill>
                <a:latin typeface="Kollektif Bold"/>
                <a:ea typeface="Kollektif Bold"/>
                <a:cs typeface="Kollektif Bold"/>
                <a:sym typeface="Kollektif Bold"/>
              </a:rPr>
              <a:t>STEP 5: RECRUIT MEMBERS</a:t>
            </a:r>
          </a:p>
        </p:txBody>
      </p:sp>
      <p:sp>
        <p:nvSpPr>
          <p:cNvPr id="29" name="TextBox 29"/>
          <p:cNvSpPr txBox="1"/>
          <p:nvPr/>
        </p:nvSpPr>
        <p:spPr>
          <a:xfrm>
            <a:off x="1690754" y="5903223"/>
            <a:ext cx="9458718" cy="1374800"/>
          </a:xfrm>
          <a:prstGeom prst="rect">
            <a:avLst/>
          </a:prstGeom>
        </p:spPr>
        <p:txBody>
          <a:bodyPr lIns="0" tIns="0" rIns="0" bIns="0" rtlCol="0" anchor="t">
            <a:spAutoFit/>
          </a:bodyPr>
          <a:lstStyle/>
          <a:p>
            <a:pPr algn="just">
              <a:lnSpc>
                <a:spcPts val="5621"/>
              </a:lnSpc>
            </a:pPr>
            <a:r>
              <a:rPr lang="en-US" sz="4015" b="1" dirty="0">
                <a:solidFill>
                  <a:srgbClr val="54181B"/>
                </a:solidFill>
                <a:latin typeface="Kollektif Bold"/>
                <a:ea typeface="Kollektif Bold"/>
                <a:cs typeface="Kollektif Bold"/>
                <a:sym typeface="Kollektif Bold"/>
              </a:rPr>
              <a:t>STEP 6: ADRESS FEES AND ESTABLISH PAYMENT PROCESSES (PER STUDENT)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333" r="-33333"/>
            </a:stretch>
          </a:blipFill>
        </p:spPr>
        <p:txBody>
          <a:bodyPr/>
          <a:lstStyle/>
          <a:p>
            <a:endParaRPr lang="en-US"/>
          </a:p>
        </p:txBody>
      </p:sp>
      <p:grpSp>
        <p:nvGrpSpPr>
          <p:cNvPr id="3" name="Group 3"/>
          <p:cNvGrpSpPr/>
          <p:nvPr/>
        </p:nvGrpSpPr>
        <p:grpSpPr>
          <a:xfrm>
            <a:off x="704408" y="1137448"/>
            <a:ext cx="13253792" cy="8120852"/>
            <a:chOff x="0" y="0"/>
            <a:chExt cx="3490711" cy="2138825"/>
          </a:xfrm>
        </p:grpSpPr>
        <p:sp>
          <p:nvSpPr>
            <p:cNvPr id="4" name="Freeform 4"/>
            <p:cNvSpPr/>
            <p:nvPr/>
          </p:nvSpPr>
          <p:spPr>
            <a:xfrm>
              <a:off x="0" y="0"/>
              <a:ext cx="3490711" cy="2138825"/>
            </a:xfrm>
            <a:custGeom>
              <a:avLst/>
              <a:gdLst/>
              <a:ahLst/>
              <a:cxnLst/>
              <a:rect l="l" t="t" r="r" b="b"/>
              <a:pathLst>
                <a:path w="3490711" h="2138825">
                  <a:moveTo>
                    <a:pt x="0" y="0"/>
                  </a:moveTo>
                  <a:lnTo>
                    <a:pt x="3490711" y="0"/>
                  </a:lnTo>
                  <a:lnTo>
                    <a:pt x="3490711" y="2138825"/>
                  </a:lnTo>
                  <a:lnTo>
                    <a:pt x="0" y="2138825"/>
                  </a:lnTo>
                  <a:close/>
                </a:path>
              </a:pathLst>
            </a:custGeom>
            <a:solidFill>
              <a:srgbClr val="000000">
                <a:alpha val="0"/>
              </a:srgbClr>
            </a:solidFill>
            <a:ln w="95250" cap="sq">
              <a:solidFill>
                <a:srgbClr val="891C1C"/>
              </a:solidFill>
              <a:prstDash val="solid"/>
              <a:miter/>
            </a:ln>
          </p:spPr>
          <p:txBody>
            <a:bodyPr/>
            <a:lstStyle/>
            <a:p>
              <a:endParaRPr lang="en-US"/>
            </a:p>
          </p:txBody>
        </p:sp>
        <p:sp>
          <p:nvSpPr>
            <p:cNvPr id="5" name="TextBox 5"/>
            <p:cNvSpPr txBox="1"/>
            <p:nvPr/>
          </p:nvSpPr>
          <p:spPr>
            <a:xfrm>
              <a:off x="0" y="-38100"/>
              <a:ext cx="3490711" cy="217692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228395" y="1520129"/>
            <a:ext cx="12205817" cy="945633"/>
          </a:xfrm>
          <a:prstGeom prst="rect">
            <a:avLst/>
          </a:prstGeom>
        </p:spPr>
        <p:txBody>
          <a:bodyPr lIns="0" tIns="0" rIns="0" bIns="0" rtlCol="0" anchor="t">
            <a:spAutoFit/>
          </a:bodyPr>
          <a:lstStyle/>
          <a:p>
            <a:pPr algn="l">
              <a:lnSpc>
                <a:spcPts val="7728"/>
              </a:lnSpc>
              <a:spcBef>
                <a:spcPct val="0"/>
              </a:spcBef>
            </a:pPr>
            <a:r>
              <a:rPr lang="en-US" sz="5520" b="1" u="sng">
                <a:solidFill>
                  <a:srgbClr val="54181B"/>
                </a:solidFill>
                <a:latin typeface="Open Sauce Heavy"/>
                <a:ea typeface="Open Sauce Heavy"/>
                <a:cs typeface="Open Sauce Heavy"/>
                <a:sym typeface="Open Sauce Heavy"/>
                <a:hlinkClick r:id="rId3" tooltip="https://www.illinoishosa.org/how-to-join"/>
              </a:rPr>
              <a:t>STEPS TO START A CHAPTER</a:t>
            </a:r>
          </a:p>
        </p:txBody>
      </p:sp>
      <p:grpSp>
        <p:nvGrpSpPr>
          <p:cNvPr id="7" name="Group 7"/>
          <p:cNvGrpSpPr/>
          <p:nvPr/>
        </p:nvGrpSpPr>
        <p:grpSpPr>
          <a:xfrm>
            <a:off x="12122331" y="-278603"/>
            <a:ext cx="7371343" cy="10735459"/>
            <a:chOff x="0" y="0"/>
            <a:chExt cx="1941424" cy="2827446"/>
          </a:xfrm>
        </p:grpSpPr>
        <p:sp>
          <p:nvSpPr>
            <p:cNvPr id="8" name="Freeform 8"/>
            <p:cNvSpPr/>
            <p:nvPr/>
          </p:nvSpPr>
          <p:spPr>
            <a:xfrm>
              <a:off x="0" y="0"/>
              <a:ext cx="1941424" cy="2827446"/>
            </a:xfrm>
            <a:custGeom>
              <a:avLst/>
              <a:gdLst/>
              <a:ahLst/>
              <a:cxnLst/>
              <a:rect l="l" t="t" r="r" b="b"/>
              <a:pathLst>
                <a:path w="1941424" h="2827446">
                  <a:moveTo>
                    <a:pt x="0" y="0"/>
                  </a:moveTo>
                  <a:lnTo>
                    <a:pt x="1941424" y="0"/>
                  </a:lnTo>
                  <a:lnTo>
                    <a:pt x="1941424" y="2827446"/>
                  </a:lnTo>
                  <a:lnTo>
                    <a:pt x="0" y="2827446"/>
                  </a:lnTo>
                  <a:close/>
                </a:path>
              </a:pathLst>
            </a:custGeom>
            <a:solidFill>
              <a:srgbClr val="7C1719"/>
            </a:solidFill>
          </p:spPr>
          <p:txBody>
            <a:bodyPr/>
            <a:lstStyle/>
            <a:p>
              <a:endParaRPr lang="en-US"/>
            </a:p>
          </p:txBody>
        </p:sp>
        <p:sp>
          <p:nvSpPr>
            <p:cNvPr id="9" name="TextBox 9"/>
            <p:cNvSpPr txBox="1"/>
            <p:nvPr/>
          </p:nvSpPr>
          <p:spPr>
            <a:xfrm>
              <a:off x="0" y="-38100"/>
              <a:ext cx="1941424" cy="2865546"/>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5400000" flipV="1">
            <a:off x="2589254" y="6920449"/>
            <a:ext cx="4562035" cy="9758363"/>
          </a:xfrm>
          <a:custGeom>
            <a:avLst/>
            <a:gdLst/>
            <a:ahLst/>
            <a:cxnLst/>
            <a:rect l="l" t="t" r="r" b="b"/>
            <a:pathLst>
              <a:path w="4562035" h="9758363">
                <a:moveTo>
                  <a:pt x="0" y="9758363"/>
                </a:moveTo>
                <a:lnTo>
                  <a:pt x="4562035" y="9758363"/>
                </a:lnTo>
                <a:lnTo>
                  <a:pt x="4562035" y="0"/>
                </a:lnTo>
                <a:lnTo>
                  <a:pt x="0" y="0"/>
                </a:lnTo>
                <a:lnTo>
                  <a:pt x="0" y="975836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p:cNvGrpSpPr/>
          <p:nvPr/>
        </p:nvGrpSpPr>
        <p:grpSpPr>
          <a:xfrm>
            <a:off x="0" y="0"/>
            <a:ext cx="1853045" cy="1355041"/>
            <a:chOff x="0" y="0"/>
            <a:chExt cx="276414" cy="202128"/>
          </a:xfrm>
        </p:grpSpPr>
        <p:sp>
          <p:nvSpPr>
            <p:cNvPr id="12" name="Freeform 12"/>
            <p:cNvSpPr/>
            <p:nvPr/>
          </p:nvSpPr>
          <p:spPr>
            <a:xfrm>
              <a:off x="0" y="0"/>
              <a:ext cx="276414" cy="202128"/>
            </a:xfrm>
            <a:custGeom>
              <a:avLst/>
              <a:gdLst/>
              <a:ahLst/>
              <a:cxnLst/>
              <a:rect l="l" t="t" r="r" b="b"/>
              <a:pathLst>
                <a:path w="276414" h="202128">
                  <a:moveTo>
                    <a:pt x="0" y="0"/>
                  </a:moveTo>
                  <a:lnTo>
                    <a:pt x="276414" y="0"/>
                  </a:lnTo>
                  <a:lnTo>
                    <a:pt x="276414" y="202128"/>
                  </a:lnTo>
                  <a:lnTo>
                    <a:pt x="0" y="202128"/>
                  </a:lnTo>
                  <a:close/>
                </a:path>
              </a:pathLst>
            </a:custGeom>
            <a:solidFill>
              <a:srgbClr val="7C1719"/>
            </a:solidFill>
          </p:spPr>
          <p:txBody>
            <a:bodyPr/>
            <a:lstStyle/>
            <a:p>
              <a:endParaRPr lang="en-US"/>
            </a:p>
          </p:txBody>
        </p:sp>
        <p:sp>
          <p:nvSpPr>
            <p:cNvPr id="13" name="TextBox 13"/>
            <p:cNvSpPr txBox="1"/>
            <p:nvPr/>
          </p:nvSpPr>
          <p:spPr>
            <a:xfrm>
              <a:off x="0" y="-38100"/>
              <a:ext cx="276414" cy="240228"/>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510133" y="276236"/>
            <a:ext cx="822587" cy="869312"/>
          </a:xfrm>
          <a:custGeom>
            <a:avLst/>
            <a:gdLst/>
            <a:ahLst/>
            <a:cxnLst/>
            <a:rect l="l" t="t" r="r" b="b"/>
            <a:pathLst>
              <a:path w="822587" h="869312">
                <a:moveTo>
                  <a:pt x="0" y="0"/>
                </a:moveTo>
                <a:lnTo>
                  <a:pt x="822587" y="0"/>
                </a:lnTo>
                <a:lnTo>
                  <a:pt x="822587" y="869312"/>
                </a:lnTo>
                <a:lnTo>
                  <a:pt x="0" y="869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5"/>
          <p:cNvGrpSpPr/>
          <p:nvPr/>
        </p:nvGrpSpPr>
        <p:grpSpPr>
          <a:xfrm>
            <a:off x="12322576" y="-290403"/>
            <a:ext cx="7371343" cy="10735459"/>
            <a:chOff x="0" y="0"/>
            <a:chExt cx="1941424" cy="2827446"/>
          </a:xfrm>
        </p:grpSpPr>
        <p:sp>
          <p:nvSpPr>
            <p:cNvPr id="16" name="Freeform 16"/>
            <p:cNvSpPr/>
            <p:nvPr/>
          </p:nvSpPr>
          <p:spPr>
            <a:xfrm>
              <a:off x="0" y="0"/>
              <a:ext cx="1941424" cy="2827446"/>
            </a:xfrm>
            <a:custGeom>
              <a:avLst/>
              <a:gdLst/>
              <a:ahLst/>
              <a:cxnLst/>
              <a:rect l="l" t="t" r="r" b="b"/>
              <a:pathLst>
                <a:path w="1941424" h="2827446">
                  <a:moveTo>
                    <a:pt x="0" y="0"/>
                  </a:moveTo>
                  <a:lnTo>
                    <a:pt x="1941424" y="0"/>
                  </a:lnTo>
                  <a:lnTo>
                    <a:pt x="1941424" y="2827446"/>
                  </a:lnTo>
                  <a:lnTo>
                    <a:pt x="0" y="2827446"/>
                  </a:lnTo>
                  <a:close/>
                </a:path>
              </a:pathLst>
            </a:custGeom>
            <a:solidFill>
              <a:srgbClr val="7C1719"/>
            </a:solidFill>
          </p:spPr>
          <p:txBody>
            <a:bodyPr/>
            <a:lstStyle/>
            <a:p>
              <a:endParaRPr lang="en-US"/>
            </a:p>
          </p:txBody>
        </p:sp>
        <p:sp>
          <p:nvSpPr>
            <p:cNvPr id="17" name="TextBox 17"/>
            <p:cNvSpPr txBox="1"/>
            <p:nvPr/>
          </p:nvSpPr>
          <p:spPr>
            <a:xfrm>
              <a:off x="0" y="-38100"/>
              <a:ext cx="1941424" cy="2865546"/>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322576" y="2984225"/>
            <a:ext cx="5965424" cy="4318550"/>
            <a:chOff x="0" y="0"/>
            <a:chExt cx="7953898" cy="5758067"/>
          </a:xfrm>
        </p:grpSpPr>
        <p:pic>
          <p:nvPicPr>
            <p:cNvPr id="19" name="Picture 19"/>
            <p:cNvPicPr>
              <a:picLocks noChangeAspect="1"/>
            </p:cNvPicPr>
            <p:nvPr/>
          </p:nvPicPr>
          <p:blipFill>
            <a:blip r:embed="rId8"/>
            <a:srcRect l="278" r="7631"/>
            <a:stretch>
              <a:fillRect/>
            </a:stretch>
          </p:blipFill>
          <p:spPr>
            <a:xfrm>
              <a:off x="0" y="0"/>
              <a:ext cx="7953898" cy="5758067"/>
            </a:xfrm>
            <a:prstGeom prst="rect">
              <a:avLst/>
            </a:prstGeom>
          </p:spPr>
        </p:pic>
      </p:grpSp>
      <p:grpSp>
        <p:nvGrpSpPr>
          <p:cNvPr id="20" name="Group 20"/>
          <p:cNvGrpSpPr/>
          <p:nvPr/>
        </p:nvGrpSpPr>
        <p:grpSpPr>
          <a:xfrm>
            <a:off x="12322576" y="647962"/>
            <a:ext cx="5965424" cy="2053084"/>
            <a:chOff x="0" y="0"/>
            <a:chExt cx="7953898" cy="2737445"/>
          </a:xfrm>
        </p:grpSpPr>
        <p:pic>
          <p:nvPicPr>
            <p:cNvPr id="21" name="Picture 21"/>
            <p:cNvPicPr>
              <a:picLocks noChangeAspect="1"/>
            </p:cNvPicPr>
            <p:nvPr/>
          </p:nvPicPr>
          <p:blipFill>
            <a:blip r:embed="rId9"/>
            <a:srcRect t="10415" b="37959"/>
            <a:stretch>
              <a:fillRect/>
            </a:stretch>
          </p:blipFill>
          <p:spPr>
            <a:xfrm>
              <a:off x="0" y="0"/>
              <a:ext cx="7953898" cy="2737445"/>
            </a:xfrm>
            <a:prstGeom prst="rect">
              <a:avLst/>
            </a:prstGeom>
          </p:spPr>
        </p:pic>
      </p:grpSp>
      <p:grpSp>
        <p:nvGrpSpPr>
          <p:cNvPr id="22" name="Group 22"/>
          <p:cNvGrpSpPr/>
          <p:nvPr/>
        </p:nvGrpSpPr>
        <p:grpSpPr>
          <a:xfrm>
            <a:off x="12322576" y="7585955"/>
            <a:ext cx="5965424" cy="2053084"/>
            <a:chOff x="0" y="0"/>
            <a:chExt cx="7953898" cy="2737445"/>
          </a:xfrm>
        </p:grpSpPr>
        <p:pic>
          <p:nvPicPr>
            <p:cNvPr id="23" name="Picture 23"/>
            <p:cNvPicPr>
              <a:picLocks noChangeAspect="1"/>
            </p:cNvPicPr>
            <p:nvPr/>
          </p:nvPicPr>
          <p:blipFill>
            <a:blip r:embed="rId10"/>
            <a:srcRect t="24140" b="24140"/>
            <a:stretch>
              <a:fillRect/>
            </a:stretch>
          </p:blipFill>
          <p:spPr>
            <a:xfrm>
              <a:off x="0" y="0"/>
              <a:ext cx="7953898" cy="2737445"/>
            </a:xfrm>
            <a:prstGeom prst="rect">
              <a:avLst/>
            </a:prstGeom>
          </p:spPr>
        </p:pic>
      </p:grpSp>
      <p:sp>
        <p:nvSpPr>
          <p:cNvPr id="24" name="TextBox 24"/>
          <p:cNvSpPr txBox="1"/>
          <p:nvPr/>
        </p:nvSpPr>
        <p:spPr>
          <a:xfrm>
            <a:off x="1690754" y="2732351"/>
            <a:ext cx="10067613" cy="764789"/>
          </a:xfrm>
          <a:prstGeom prst="rect">
            <a:avLst/>
          </a:prstGeom>
        </p:spPr>
        <p:txBody>
          <a:bodyPr lIns="0" tIns="0" rIns="0" bIns="0" rtlCol="0" anchor="t">
            <a:spAutoFit/>
          </a:bodyPr>
          <a:lstStyle/>
          <a:p>
            <a:pPr algn="just">
              <a:lnSpc>
                <a:spcPts val="5621"/>
              </a:lnSpc>
            </a:pPr>
            <a:r>
              <a:rPr lang="en-US" sz="4015" b="1">
                <a:solidFill>
                  <a:srgbClr val="54181B"/>
                </a:solidFill>
                <a:latin typeface="Kollektif Bold"/>
                <a:ea typeface="Kollektif Bold"/>
                <a:cs typeface="Kollektif Bold"/>
                <a:sym typeface="Kollektif Bold"/>
              </a:rPr>
              <a:t>STEP 7: HOST YOUR FIRST MEETING</a:t>
            </a:r>
          </a:p>
        </p:txBody>
      </p:sp>
      <p:sp>
        <p:nvSpPr>
          <p:cNvPr id="25" name="TextBox 25"/>
          <p:cNvSpPr txBox="1"/>
          <p:nvPr/>
        </p:nvSpPr>
        <p:spPr>
          <a:xfrm>
            <a:off x="1690754" y="3491051"/>
            <a:ext cx="10067613" cy="991099"/>
          </a:xfrm>
          <a:prstGeom prst="rect">
            <a:avLst/>
          </a:prstGeom>
        </p:spPr>
        <p:txBody>
          <a:bodyPr lIns="0" tIns="0" rIns="0" bIns="0" rtlCol="0" anchor="t">
            <a:spAutoFit/>
          </a:bodyPr>
          <a:lstStyle/>
          <a:p>
            <a:pPr algn="l">
              <a:lnSpc>
                <a:spcPts val="2597"/>
              </a:lnSpc>
            </a:pPr>
            <a:r>
              <a:rPr lang="en-US" sz="1855">
                <a:solidFill>
                  <a:srgbClr val="54181B"/>
                </a:solidFill>
                <a:latin typeface="Kollektif"/>
                <a:ea typeface="Kollektif"/>
                <a:cs typeface="Kollektif"/>
                <a:sym typeface="Kollektif"/>
              </a:rPr>
              <a:t>Have members vote to approve the bylaws. Elect Chapter Officers. Consider planning fundraisers to support the activities you plan to hold. Introduce your members to HOSA and what it has to offer. </a:t>
            </a:r>
          </a:p>
        </p:txBody>
      </p:sp>
      <p:sp>
        <p:nvSpPr>
          <p:cNvPr id="26" name="TextBox 26"/>
          <p:cNvSpPr txBox="1"/>
          <p:nvPr/>
        </p:nvSpPr>
        <p:spPr>
          <a:xfrm>
            <a:off x="1690754" y="4586925"/>
            <a:ext cx="9458718" cy="764789"/>
          </a:xfrm>
          <a:prstGeom prst="rect">
            <a:avLst/>
          </a:prstGeom>
        </p:spPr>
        <p:txBody>
          <a:bodyPr lIns="0" tIns="0" rIns="0" bIns="0" rtlCol="0" anchor="t">
            <a:spAutoFit/>
          </a:bodyPr>
          <a:lstStyle/>
          <a:p>
            <a:pPr algn="just">
              <a:lnSpc>
                <a:spcPts val="5621"/>
              </a:lnSpc>
            </a:pPr>
            <a:r>
              <a:rPr lang="en-US" sz="4015" b="1">
                <a:solidFill>
                  <a:srgbClr val="54181B"/>
                </a:solidFill>
                <a:latin typeface="Kollektif Bold"/>
                <a:ea typeface="Kollektif Bold"/>
                <a:cs typeface="Kollektif Bold"/>
                <a:sym typeface="Kollektif Bold"/>
              </a:rPr>
              <a:t>STEP 8: GET INVOLVED</a:t>
            </a:r>
          </a:p>
        </p:txBody>
      </p:sp>
      <p:sp>
        <p:nvSpPr>
          <p:cNvPr id="27" name="TextBox 27"/>
          <p:cNvSpPr txBox="1"/>
          <p:nvPr/>
        </p:nvSpPr>
        <p:spPr>
          <a:xfrm>
            <a:off x="1690754" y="5408101"/>
            <a:ext cx="10067613" cy="3987450"/>
          </a:xfrm>
          <a:prstGeom prst="rect">
            <a:avLst/>
          </a:prstGeom>
        </p:spPr>
        <p:txBody>
          <a:bodyPr lIns="0" tIns="0" rIns="0" bIns="0" rtlCol="0" anchor="t">
            <a:spAutoFit/>
          </a:bodyPr>
          <a:lstStyle/>
          <a:p>
            <a:pPr marL="326477" lvl="1" indent="-163238" algn="l">
              <a:lnSpc>
                <a:spcPts val="2117"/>
              </a:lnSpc>
              <a:buFont typeface="Arial"/>
              <a:buChar char="•"/>
            </a:pPr>
            <a:r>
              <a:rPr lang="en-US" sz="1512">
                <a:solidFill>
                  <a:srgbClr val="54181B"/>
                </a:solidFill>
                <a:latin typeface="Kollektif"/>
                <a:ea typeface="Kollektif"/>
                <a:cs typeface="Kollektif"/>
                <a:sym typeface="Kollektif"/>
              </a:rPr>
              <a:t>Fall Leadership Conference (FLC)</a:t>
            </a:r>
          </a:p>
          <a:p>
            <a:pPr marL="652954" lvl="2" indent="-217651" algn="l">
              <a:lnSpc>
                <a:spcPts val="2117"/>
              </a:lnSpc>
              <a:buFont typeface="Arial"/>
              <a:buChar char="⚬"/>
            </a:pPr>
            <a:r>
              <a:rPr lang="en-US" sz="1512">
                <a:solidFill>
                  <a:srgbClr val="54181B"/>
                </a:solidFill>
                <a:latin typeface="Kollektif"/>
                <a:ea typeface="Kollektif"/>
                <a:cs typeface="Kollektif"/>
                <a:sym typeface="Kollektif"/>
              </a:rPr>
              <a:t>Leadership training for chapter officers</a:t>
            </a:r>
          </a:p>
          <a:p>
            <a:pPr marL="326477" lvl="1" indent="-163238" algn="l">
              <a:lnSpc>
                <a:spcPts val="2117"/>
              </a:lnSpc>
              <a:buFont typeface="Arial"/>
              <a:buChar char="•"/>
            </a:pPr>
            <a:r>
              <a:rPr lang="en-US" sz="1512">
                <a:solidFill>
                  <a:srgbClr val="54181B"/>
                </a:solidFill>
                <a:latin typeface="Kollektif"/>
                <a:ea typeface="Kollektif"/>
                <a:cs typeface="Kollektif"/>
                <a:sym typeface="Kollektif"/>
              </a:rPr>
              <a:t>State Leadership Conference (SLC)</a:t>
            </a:r>
          </a:p>
          <a:p>
            <a:pPr marL="652954" lvl="2" indent="-217651" algn="l">
              <a:lnSpc>
                <a:spcPts val="2117"/>
              </a:lnSpc>
              <a:buFont typeface="Arial"/>
              <a:buChar char="⚬"/>
            </a:pPr>
            <a:r>
              <a:rPr lang="en-US" sz="1512">
                <a:solidFill>
                  <a:srgbClr val="54181B"/>
                </a:solidFill>
                <a:latin typeface="Kollektif"/>
                <a:ea typeface="Kollektif"/>
                <a:cs typeface="Kollektif"/>
                <a:sym typeface="Kollektif"/>
              </a:rPr>
              <a:t>Second Level of Competitive Events</a:t>
            </a:r>
          </a:p>
          <a:p>
            <a:pPr marL="652954" lvl="2" indent="-217651" algn="l">
              <a:lnSpc>
                <a:spcPts val="2117"/>
              </a:lnSpc>
              <a:buFont typeface="Arial"/>
              <a:buChar char="⚬"/>
            </a:pPr>
            <a:r>
              <a:rPr lang="en-US" sz="1512">
                <a:solidFill>
                  <a:srgbClr val="54181B"/>
                </a:solidFill>
                <a:latin typeface="Kollektif"/>
                <a:ea typeface="Kollektif"/>
                <a:cs typeface="Kollektif"/>
                <a:sym typeface="Kollektif"/>
              </a:rPr>
              <a:t>Election of State Officers </a:t>
            </a:r>
          </a:p>
          <a:p>
            <a:pPr marL="652954" lvl="2" indent="-217651" algn="l">
              <a:lnSpc>
                <a:spcPts val="2117"/>
              </a:lnSpc>
              <a:buFont typeface="Arial"/>
              <a:buChar char="⚬"/>
            </a:pPr>
            <a:r>
              <a:rPr lang="en-US" sz="1512">
                <a:solidFill>
                  <a:srgbClr val="54181B"/>
                </a:solidFill>
                <a:latin typeface="Kollektif"/>
                <a:ea typeface="Kollektif"/>
                <a:cs typeface="Kollektif"/>
                <a:sym typeface="Kollektif"/>
              </a:rPr>
              <a:t>Award/Recognition Ceremony </a:t>
            </a:r>
          </a:p>
          <a:p>
            <a:pPr marL="326477" lvl="1" indent="-163238" algn="l">
              <a:lnSpc>
                <a:spcPts val="2117"/>
              </a:lnSpc>
              <a:buFont typeface="Arial"/>
              <a:buChar char="•"/>
            </a:pPr>
            <a:r>
              <a:rPr lang="en-US" sz="1512">
                <a:solidFill>
                  <a:srgbClr val="54181B"/>
                </a:solidFill>
                <a:latin typeface="Kollektif"/>
                <a:ea typeface="Kollektif"/>
                <a:cs typeface="Kollektif"/>
                <a:sym typeface="Kollektif"/>
              </a:rPr>
              <a:t>International Leadership Conference (ILC)</a:t>
            </a:r>
          </a:p>
          <a:p>
            <a:pPr marL="652954" lvl="2" indent="-217651" algn="l">
              <a:lnSpc>
                <a:spcPts val="2117"/>
              </a:lnSpc>
              <a:buFont typeface="Arial"/>
              <a:buChar char="⚬"/>
            </a:pPr>
            <a:r>
              <a:rPr lang="en-US" sz="1512">
                <a:solidFill>
                  <a:srgbClr val="54181B"/>
                </a:solidFill>
                <a:latin typeface="Kollektif"/>
                <a:ea typeface="Kollektif"/>
                <a:cs typeface="Kollektif"/>
                <a:sym typeface="Kollektif"/>
              </a:rPr>
              <a:t>Final Level of Competitive events </a:t>
            </a:r>
          </a:p>
          <a:p>
            <a:pPr marL="652954" lvl="2" indent="-217651" algn="l">
              <a:lnSpc>
                <a:spcPts val="2117"/>
              </a:lnSpc>
              <a:buFont typeface="Arial"/>
              <a:buChar char="⚬"/>
            </a:pPr>
            <a:r>
              <a:rPr lang="en-US" sz="1512">
                <a:solidFill>
                  <a:srgbClr val="54181B"/>
                </a:solidFill>
                <a:latin typeface="Kollektif"/>
                <a:ea typeface="Kollektif"/>
                <a:cs typeface="Kollektif"/>
                <a:sym typeface="Kollektif"/>
              </a:rPr>
              <a:t>Held for all Chapters associated HOSA-Future Health Professionals </a:t>
            </a:r>
          </a:p>
          <a:p>
            <a:pPr marL="652954" lvl="2" indent="-217651" algn="l">
              <a:lnSpc>
                <a:spcPts val="2117"/>
              </a:lnSpc>
              <a:buFont typeface="Arial"/>
              <a:buChar char="⚬"/>
            </a:pPr>
            <a:r>
              <a:rPr lang="en-US" sz="1512">
                <a:solidFill>
                  <a:srgbClr val="54181B"/>
                </a:solidFill>
                <a:latin typeface="Kollektif"/>
                <a:ea typeface="Kollektif"/>
                <a:cs typeface="Kollektif"/>
                <a:sym typeface="Kollektif"/>
              </a:rPr>
              <a:t>Recognizes outstanding performance in leadership and competitions </a:t>
            </a:r>
          </a:p>
          <a:p>
            <a:pPr marL="652954" lvl="2" indent="-217651" algn="l">
              <a:lnSpc>
                <a:spcPts val="2117"/>
              </a:lnSpc>
              <a:buFont typeface="Arial"/>
              <a:buChar char="⚬"/>
            </a:pPr>
            <a:r>
              <a:rPr lang="en-US" sz="1512">
                <a:solidFill>
                  <a:srgbClr val="54181B"/>
                </a:solidFill>
                <a:latin typeface="Kollektif"/>
                <a:ea typeface="Kollektif"/>
                <a:cs typeface="Kollektif"/>
                <a:sym typeface="Kollektif"/>
              </a:rPr>
              <a:t>During the conference, members can network and have the opportunity to attend educational symposiums about current healthcare issues </a:t>
            </a:r>
          </a:p>
          <a:p>
            <a:pPr marL="652954" lvl="2" indent="-217651" algn="l">
              <a:lnSpc>
                <a:spcPts val="2117"/>
              </a:lnSpc>
              <a:buFont typeface="Arial"/>
              <a:buChar char="⚬"/>
            </a:pPr>
            <a:r>
              <a:rPr lang="en-US" sz="1512">
                <a:solidFill>
                  <a:srgbClr val="54181B"/>
                </a:solidFill>
                <a:latin typeface="Kollektif"/>
                <a:ea typeface="Kollektif"/>
                <a:cs typeface="Kollektif"/>
                <a:sym typeface="Kollektif"/>
              </a:rPr>
              <a:t>Additionally, the leadership of HOSA, Inc. and HOSA-FHP meets and elects new representatives and officers </a:t>
            </a:r>
          </a:p>
          <a:p>
            <a:pPr algn="l">
              <a:lnSpc>
                <a:spcPts val="2117"/>
              </a:lnSpc>
            </a:pPr>
            <a:endParaRPr lang="en-US" sz="1512">
              <a:solidFill>
                <a:srgbClr val="54181B"/>
              </a:solidFill>
              <a:latin typeface="Kollektif"/>
              <a:ea typeface="Kollektif"/>
              <a:cs typeface="Kollektif"/>
              <a:sym typeface="Kollektif"/>
            </a:endParaRPr>
          </a:p>
          <a:p>
            <a:pPr algn="l">
              <a:lnSpc>
                <a:spcPts val="2117"/>
              </a:lnSpc>
            </a:pPr>
            <a:endParaRPr lang="en-US" sz="1512">
              <a:solidFill>
                <a:srgbClr val="54181B"/>
              </a:solidFill>
              <a:latin typeface="Kollektif"/>
              <a:ea typeface="Kollektif"/>
              <a:cs typeface="Kollektif"/>
              <a:sym typeface="Kollektif"/>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333" r="-33333"/>
            </a:stretch>
          </a:blipFill>
        </p:spPr>
        <p:txBody>
          <a:bodyPr/>
          <a:lstStyle/>
          <a:p>
            <a:endParaRPr lang="en-US"/>
          </a:p>
        </p:txBody>
      </p:sp>
      <p:grpSp>
        <p:nvGrpSpPr>
          <p:cNvPr id="3" name="Group 3"/>
          <p:cNvGrpSpPr/>
          <p:nvPr/>
        </p:nvGrpSpPr>
        <p:grpSpPr>
          <a:xfrm>
            <a:off x="704408" y="2092385"/>
            <a:ext cx="13253792" cy="6210978"/>
            <a:chOff x="0" y="0"/>
            <a:chExt cx="3490711" cy="1635813"/>
          </a:xfrm>
        </p:grpSpPr>
        <p:sp>
          <p:nvSpPr>
            <p:cNvPr id="4" name="Freeform 4"/>
            <p:cNvSpPr/>
            <p:nvPr/>
          </p:nvSpPr>
          <p:spPr>
            <a:xfrm>
              <a:off x="0" y="0"/>
              <a:ext cx="3490711" cy="1635813"/>
            </a:xfrm>
            <a:custGeom>
              <a:avLst/>
              <a:gdLst/>
              <a:ahLst/>
              <a:cxnLst/>
              <a:rect l="l" t="t" r="r" b="b"/>
              <a:pathLst>
                <a:path w="3490711" h="1635813">
                  <a:moveTo>
                    <a:pt x="0" y="0"/>
                  </a:moveTo>
                  <a:lnTo>
                    <a:pt x="3490711" y="0"/>
                  </a:lnTo>
                  <a:lnTo>
                    <a:pt x="3490711" y="1635813"/>
                  </a:lnTo>
                  <a:lnTo>
                    <a:pt x="0" y="1635813"/>
                  </a:lnTo>
                  <a:close/>
                </a:path>
              </a:pathLst>
            </a:custGeom>
            <a:solidFill>
              <a:srgbClr val="000000">
                <a:alpha val="0"/>
              </a:srgbClr>
            </a:solidFill>
            <a:ln w="95250" cap="sq">
              <a:solidFill>
                <a:srgbClr val="891C1C"/>
              </a:solidFill>
              <a:prstDash val="solid"/>
              <a:miter/>
            </a:ln>
          </p:spPr>
          <p:txBody>
            <a:bodyPr/>
            <a:lstStyle/>
            <a:p>
              <a:endParaRPr lang="en-US"/>
            </a:p>
          </p:txBody>
        </p:sp>
        <p:sp>
          <p:nvSpPr>
            <p:cNvPr id="5" name="TextBox 5"/>
            <p:cNvSpPr txBox="1"/>
            <p:nvPr/>
          </p:nvSpPr>
          <p:spPr>
            <a:xfrm>
              <a:off x="0" y="-38100"/>
              <a:ext cx="3490711" cy="167391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8700" y="2859725"/>
            <a:ext cx="8481260" cy="1926708"/>
          </a:xfrm>
          <a:prstGeom prst="rect">
            <a:avLst/>
          </a:prstGeom>
        </p:spPr>
        <p:txBody>
          <a:bodyPr lIns="0" tIns="0" rIns="0" bIns="0" rtlCol="0" anchor="t">
            <a:spAutoFit/>
          </a:bodyPr>
          <a:lstStyle/>
          <a:p>
            <a:pPr algn="l">
              <a:lnSpc>
                <a:spcPts val="7728"/>
              </a:lnSpc>
              <a:spcBef>
                <a:spcPct val="0"/>
              </a:spcBef>
            </a:pPr>
            <a:r>
              <a:rPr lang="en-US" sz="5520" b="1">
                <a:solidFill>
                  <a:srgbClr val="54181B"/>
                </a:solidFill>
                <a:latin typeface="Open Sauce Heavy"/>
                <a:ea typeface="Open Sauce Heavy"/>
                <a:cs typeface="Open Sauce Heavy"/>
                <a:sym typeface="Open Sauce Heavy"/>
              </a:rPr>
              <a:t>MEMBERSHIP AND FEES</a:t>
            </a:r>
          </a:p>
        </p:txBody>
      </p:sp>
      <p:sp>
        <p:nvSpPr>
          <p:cNvPr id="7" name="TextBox 7"/>
          <p:cNvSpPr txBox="1"/>
          <p:nvPr/>
        </p:nvSpPr>
        <p:spPr>
          <a:xfrm>
            <a:off x="1028700" y="4840156"/>
            <a:ext cx="8720753" cy="2980788"/>
          </a:xfrm>
          <a:prstGeom prst="rect">
            <a:avLst/>
          </a:prstGeom>
        </p:spPr>
        <p:txBody>
          <a:bodyPr lIns="0" tIns="0" rIns="0" bIns="0" rtlCol="0" anchor="t">
            <a:spAutoFit/>
          </a:bodyPr>
          <a:lstStyle/>
          <a:p>
            <a:pPr marL="522726" lvl="1" indent="-261363" algn="l">
              <a:lnSpc>
                <a:spcPts val="3389"/>
              </a:lnSpc>
              <a:buFont typeface="Arial"/>
              <a:buChar char="•"/>
            </a:pPr>
            <a:r>
              <a:rPr lang="en-US" sz="2421">
                <a:solidFill>
                  <a:srgbClr val="54181B"/>
                </a:solidFill>
                <a:latin typeface="Kollektif"/>
                <a:ea typeface="Kollektif"/>
                <a:cs typeface="Kollektif"/>
                <a:sym typeface="Kollektif"/>
              </a:rPr>
              <a:t>Membership Fees: $20 per person</a:t>
            </a:r>
          </a:p>
          <a:p>
            <a:pPr marL="522726" lvl="1" indent="-261363" algn="l">
              <a:lnSpc>
                <a:spcPts val="3389"/>
              </a:lnSpc>
              <a:buFont typeface="Arial"/>
              <a:buChar char="•"/>
            </a:pPr>
            <a:r>
              <a:rPr lang="en-US" sz="2421">
                <a:solidFill>
                  <a:srgbClr val="54181B"/>
                </a:solidFill>
                <a:latin typeface="Kollektif"/>
                <a:ea typeface="Kollektif"/>
                <a:cs typeface="Kollektif"/>
                <a:sym typeface="Kollektif"/>
              </a:rPr>
              <a:t>Fall Leadership Conference Fees: $30 per student, $50 per advisor</a:t>
            </a:r>
          </a:p>
          <a:p>
            <a:pPr marL="522726" lvl="1" indent="-261363" algn="l">
              <a:lnSpc>
                <a:spcPts val="3389"/>
              </a:lnSpc>
              <a:buFont typeface="Arial"/>
              <a:buChar char="•"/>
            </a:pPr>
            <a:r>
              <a:rPr lang="en-US" sz="2421">
                <a:solidFill>
                  <a:srgbClr val="54181B"/>
                </a:solidFill>
                <a:latin typeface="Kollektif"/>
                <a:ea typeface="Kollektif"/>
                <a:cs typeface="Kollektif"/>
                <a:sym typeface="Kollektif"/>
              </a:rPr>
              <a:t>State Leadership Conference: $100 per person</a:t>
            </a:r>
          </a:p>
          <a:p>
            <a:pPr marL="522726" lvl="1" indent="-261363" algn="l">
              <a:lnSpc>
                <a:spcPts val="3389"/>
              </a:lnSpc>
              <a:buFont typeface="Arial"/>
              <a:buChar char="•"/>
            </a:pPr>
            <a:r>
              <a:rPr lang="en-US" sz="2421">
                <a:solidFill>
                  <a:srgbClr val="54181B"/>
                </a:solidFill>
                <a:latin typeface="Kollektif"/>
                <a:ea typeface="Kollektif"/>
                <a:cs typeface="Kollektif"/>
                <a:sym typeface="Kollektif"/>
              </a:rPr>
              <a:t>International Leadership Conference: $125 per person</a:t>
            </a:r>
          </a:p>
          <a:p>
            <a:pPr marL="522726" lvl="1" indent="-261363" algn="l">
              <a:lnSpc>
                <a:spcPts val="3389"/>
              </a:lnSpc>
              <a:buFont typeface="Arial"/>
              <a:buChar char="•"/>
            </a:pPr>
            <a:r>
              <a:rPr lang="en-US" sz="2421">
                <a:solidFill>
                  <a:srgbClr val="54181B"/>
                </a:solidFill>
                <a:latin typeface="Kollektif"/>
                <a:ea typeface="Kollektif"/>
                <a:cs typeface="Kollektif"/>
                <a:sym typeface="Kollektif"/>
              </a:rPr>
              <a:t>Membership deadline: November 1, 2024</a:t>
            </a:r>
          </a:p>
          <a:p>
            <a:pPr algn="just">
              <a:lnSpc>
                <a:spcPts val="2969"/>
              </a:lnSpc>
            </a:pPr>
            <a:endParaRPr lang="en-US" sz="2421">
              <a:solidFill>
                <a:srgbClr val="54181B"/>
              </a:solidFill>
              <a:latin typeface="Kollektif"/>
              <a:ea typeface="Kollektif"/>
              <a:cs typeface="Kollektif"/>
              <a:sym typeface="Kollektif"/>
            </a:endParaRPr>
          </a:p>
        </p:txBody>
      </p:sp>
      <p:grpSp>
        <p:nvGrpSpPr>
          <p:cNvPr id="8" name="Group 8"/>
          <p:cNvGrpSpPr/>
          <p:nvPr/>
        </p:nvGrpSpPr>
        <p:grpSpPr>
          <a:xfrm>
            <a:off x="10394855" y="-432324"/>
            <a:ext cx="9297048" cy="10735459"/>
            <a:chOff x="0" y="0"/>
            <a:chExt cx="2448605" cy="2827446"/>
          </a:xfrm>
        </p:grpSpPr>
        <p:sp>
          <p:nvSpPr>
            <p:cNvPr id="9" name="Freeform 9"/>
            <p:cNvSpPr/>
            <p:nvPr/>
          </p:nvSpPr>
          <p:spPr>
            <a:xfrm>
              <a:off x="0" y="0"/>
              <a:ext cx="2448605" cy="2827446"/>
            </a:xfrm>
            <a:custGeom>
              <a:avLst/>
              <a:gdLst/>
              <a:ahLst/>
              <a:cxnLst/>
              <a:rect l="l" t="t" r="r" b="b"/>
              <a:pathLst>
                <a:path w="2448605" h="2827446">
                  <a:moveTo>
                    <a:pt x="0" y="0"/>
                  </a:moveTo>
                  <a:lnTo>
                    <a:pt x="2448605" y="0"/>
                  </a:lnTo>
                  <a:lnTo>
                    <a:pt x="2448605" y="2827446"/>
                  </a:lnTo>
                  <a:lnTo>
                    <a:pt x="0" y="2827446"/>
                  </a:lnTo>
                  <a:close/>
                </a:path>
              </a:pathLst>
            </a:custGeom>
            <a:solidFill>
              <a:srgbClr val="7C1719"/>
            </a:solidFill>
          </p:spPr>
          <p:txBody>
            <a:bodyPr/>
            <a:lstStyle/>
            <a:p>
              <a:endParaRPr lang="en-US"/>
            </a:p>
          </p:txBody>
        </p:sp>
        <p:sp>
          <p:nvSpPr>
            <p:cNvPr id="10" name="TextBox 10"/>
            <p:cNvSpPr txBox="1"/>
            <p:nvPr/>
          </p:nvSpPr>
          <p:spPr>
            <a:xfrm>
              <a:off x="0" y="-38100"/>
              <a:ext cx="2448605" cy="2865546"/>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400000" flipH="1">
            <a:off x="2589254" y="-6391955"/>
            <a:ext cx="4562035" cy="9758363"/>
          </a:xfrm>
          <a:custGeom>
            <a:avLst/>
            <a:gdLst/>
            <a:ahLst/>
            <a:cxnLst/>
            <a:rect l="l" t="t" r="r" b="b"/>
            <a:pathLst>
              <a:path w="4562035" h="9758363">
                <a:moveTo>
                  <a:pt x="4562035" y="0"/>
                </a:moveTo>
                <a:lnTo>
                  <a:pt x="0" y="0"/>
                </a:lnTo>
                <a:lnTo>
                  <a:pt x="0" y="9758363"/>
                </a:lnTo>
                <a:lnTo>
                  <a:pt x="4562035" y="9758363"/>
                </a:lnTo>
                <a:lnTo>
                  <a:pt x="456203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p:cNvGrpSpPr/>
          <p:nvPr/>
        </p:nvGrpSpPr>
        <p:grpSpPr>
          <a:xfrm>
            <a:off x="-8910" y="8612496"/>
            <a:ext cx="2248090" cy="1643919"/>
            <a:chOff x="0" y="0"/>
            <a:chExt cx="276414" cy="202128"/>
          </a:xfrm>
        </p:grpSpPr>
        <p:sp>
          <p:nvSpPr>
            <p:cNvPr id="13" name="Freeform 13"/>
            <p:cNvSpPr/>
            <p:nvPr/>
          </p:nvSpPr>
          <p:spPr>
            <a:xfrm>
              <a:off x="0" y="0"/>
              <a:ext cx="276414" cy="202128"/>
            </a:xfrm>
            <a:custGeom>
              <a:avLst/>
              <a:gdLst/>
              <a:ahLst/>
              <a:cxnLst/>
              <a:rect l="l" t="t" r="r" b="b"/>
              <a:pathLst>
                <a:path w="276414" h="202128">
                  <a:moveTo>
                    <a:pt x="0" y="0"/>
                  </a:moveTo>
                  <a:lnTo>
                    <a:pt x="276414" y="0"/>
                  </a:lnTo>
                  <a:lnTo>
                    <a:pt x="276414" y="202128"/>
                  </a:lnTo>
                  <a:lnTo>
                    <a:pt x="0" y="202128"/>
                  </a:lnTo>
                  <a:close/>
                </a:path>
              </a:pathLst>
            </a:custGeom>
            <a:solidFill>
              <a:srgbClr val="7C1719"/>
            </a:solidFill>
          </p:spPr>
          <p:txBody>
            <a:bodyPr/>
            <a:lstStyle/>
            <a:p>
              <a:endParaRPr lang="en-US"/>
            </a:p>
          </p:txBody>
        </p:sp>
        <p:sp>
          <p:nvSpPr>
            <p:cNvPr id="14" name="TextBox 14"/>
            <p:cNvSpPr txBox="1"/>
            <p:nvPr/>
          </p:nvSpPr>
          <p:spPr>
            <a:xfrm>
              <a:off x="0" y="-38100"/>
              <a:ext cx="276414" cy="24022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378662" y="8945851"/>
            <a:ext cx="1109877" cy="800499"/>
          </a:xfrm>
          <a:custGeom>
            <a:avLst/>
            <a:gdLst/>
            <a:ahLst/>
            <a:cxnLst/>
            <a:rect l="l" t="t" r="r" b="b"/>
            <a:pathLst>
              <a:path w="1109877" h="800499">
                <a:moveTo>
                  <a:pt x="0" y="0"/>
                </a:moveTo>
                <a:lnTo>
                  <a:pt x="1109878" y="0"/>
                </a:lnTo>
                <a:lnTo>
                  <a:pt x="1109878" y="800499"/>
                </a:lnTo>
                <a:lnTo>
                  <a:pt x="0" y="8004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0708566" y="1391742"/>
            <a:ext cx="7236335" cy="7503517"/>
          </a:xfrm>
          <a:custGeom>
            <a:avLst/>
            <a:gdLst/>
            <a:ahLst/>
            <a:cxnLst/>
            <a:rect l="l" t="t" r="r" b="b"/>
            <a:pathLst>
              <a:path w="7236335" h="7503517">
                <a:moveTo>
                  <a:pt x="0" y="0"/>
                </a:moveTo>
                <a:lnTo>
                  <a:pt x="7236335" y="0"/>
                </a:lnTo>
                <a:lnTo>
                  <a:pt x="7236335" y="7503516"/>
                </a:lnTo>
                <a:lnTo>
                  <a:pt x="0" y="7503516"/>
                </a:lnTo>
                <a:lnTo>
                  <a:pt x="0" y="0"/>
                </a:lnTo>
                <a:close/>
              </a:path>
            </a:pathLst>
          </a:custGeom>
          <a:blipFill>
            <a:blip r:embed="rId7"/>
            <a:stretch>
              <a:fillRect l="-18767" r="-19335"/>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333" r="-33333"/>
            </a:stretch>
          </a:blipFill>
        </p:spPr>
        <p:txBody>
          <a:bodyPr/>
          <a:lstStyle/>
          <a:p>
            <a:endParaRPr lang="en-US"/>
          </a:p>
        </p:txBody>
      </p:sp>
      <p:grpSp>
        <p:nvGrpSpPr>
          <p:cNvPr id="3" name="Group 3"/>
          <p:cNvGrpSpPr/>
          <p:nvPr/>
        </p:nvGrpSpPr>
        <p:grpSpPr>
          <a:xfrm>
            <a:off x="704408" y="2137613"/>
            <a:ext cx="13253792" cy="6120521"/>
            <a:chOff x="0" y="0"/>
            <a:chExt cx="3490711" cy="1611989"/>
          </a:xfrm>
        </p:grpSpPr>
        <p:sp>
          <p:nvSpPr>
            <p:cNvPr id="4" name="Freeform 4"/>
            <p:cNvSpPr/>
            <p:nvPr/>
          </p:nvSpPr>
          <p:spPr>
            <a:xfrm>
              <a:off x="0" y="0"/>
              <a:ext cx="3490711" cy="1611989"/>
            </a:xfrm>
            <a:custGeom>
              <a:avLst/>
              <a:gdLst/>
              <a:ahLst/>
              <a:cxnLst/>
              <a:rect l="l" t="t" r="r" b="b"/>
              <a:pathLst>
                <a:path w="3490711" h="1611989">
                  <a:moveTo>
                    <a:pt x="0" y="0"/>
                  </a:moveTo>
                  <a:lnTo>
                    <a:pt x="3490711" y="0"/>
                  </a:lnTo>
                  <a:lnTo>
                    <a:pt x="3490711" y="1611989"/>
                  </a:lnTo>
                  <a:lnTo>
                    <a:pt x="0" y="1611989"/>
                  </a:lnTo>
                  <a:close/>
                </a:path>
              </a:pathLst>
            </a:custGeom>
            <a:solidFill>
              <a:srgbClr val="000000">
                <a:alpha val="0"/>
              </a:srgbClr>
            </a:solidFill>
            <a:ln w="95250" cap="sq">
              <a:solidFill>
                <a:srgbClr val="891C1C"/>
              </a:solidFill>
              <a:prstDash val="solid"/>
              <a:miter/>
            </a:ln>
          </p:spPr>
          <p:txBody>
            <a:bodyPr/>
            <a:lstStyle/>
            <a:p>
              <a:endParaRPr lang="en-US"/>
            </a:p>
          </p:txBody>
        </p:sp>
        <p:sp>
          <p:nvSpPr>
            <p:cNvPr id="5" name="TextBox 5"/>
            <p:cNvSpPr txBox="1"/>
            <p:nvPr/>
          </p:nvSpPr>
          <p:spPr>
            <a:xfrm>
              <a:off x="0" y="-38100"/>
              <a:ext cx="3490711" cy="165008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225045" y="185674"/>
            <a:ext cx="9877213" cy="10735459"/>
            <a:chOff x="0" y="0"/>
            <a:chExt cx="2601406" cy="2827446"/>
          </a:xfrm>
        </p:grpSpPr>
        <p:sp>
          <p:nvSpPr>
            <p:cNvPr id="7" name="Freeform 7"/>
            <p:cNvSpPr/>
            <p:nvPr/>
          </p:nvSpPr>
          <p:spPr>
            <a:xfrm>
              <a:off x="0" y="0"/>
              <a:ext cx="2601406" cy="2827446"/>
            </a:xfrm>
            <a:custGeom>
              <a:avLst/>
              <a:gdLst/>
              <a:ahLst/>
              <a:cxnLst/>
              <a:rect l="l" t="t" r="r" b="b"/>
              <a:pathLst>
                <a:path w="2601406" h="2827446">
                  <a:moveTo>
                    <a:pt x="0" y="0"/>
                  </a:moveTo>
                  <a:lnTo>
                    <a:pt x="2601406" y="0"/>
                  </a:lnTo>
                  <a:lnTo>
                    <a:pt x="2601406" y="2827446"/>
                  </a:lnTo>
                  <a:lnTo>
                    <a:pt x="0" y="2827446"/>
                  </a:lnTo>
                  <a:close/>
                </a:path>
              </a:pathLst>
            </a:custGeom>
            <a:solidFill>
              <a:srgbClr val="891C1C"/>
            </a:solidFill>
          </p:spPr>
          <p:txBody>
            <a:bodyPr/>
            <a:lstStyle/>
            <a:p>
              <a:endParaRPr lang="en-US"/>
            </a:p>
          </p:txBody>
        </p:sp>
        <p:sp>
          <p:nvSpPr>
            <p:cNvPr id="8" name="TextBox 8"/>
            <p:cNvSpPr txBox="1"/>
            <p:nvPr/>
          </p:nvSpPr>
          <p:spPr>
            <a:xfrm>
              <a:off x="0" y="-38100"/>
              <a:ext cx="2601406" cy="286554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flipV="1">
            <a:off x="2589254" y="6920449"/>
            <a:ext cx="4562035" cy="9758363"/>
          </a:xfrm>
          <a:custGeom>
            <a:avLst/>
            <a:gdLst/>
            <a:ahLst/>
            <a:cxnLst/>
            <a:rect l="l" t="t" r="r" b="b"/>
            <a:pathLst>
              <a:path w="4562035" h="9758363">
                <a:moveTo>
                  <a:pt x="0" y="9758363"/>
                </a:moveTo>
                <a:lnTo>
                  <a:pt x="4562035" y="9758363"/>
                </a:lnTo>
                <a:lnTo>
                  <a:pt x="4562035" y="0"/>
                </a:lnTo>
                <a:lnTo>
                  <a:pt x="0" y="0"/>
                </a:lnTo>
                <a:lnTo>
                  <a:pt x="0" y="975836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a:off x="0" y="0"/>
            <a:ext cx="1853045" cy="1355041"/>
            <a:chOff x="0" y="0"/>
            <a:chExt cx="276414" cy="202128"/>
          </a:xfrm>
        </p:grpSpPr>
        <p:sp>
          <p:nvSpPr>
            <p:cNvPr id="11" name="Freeform 11"/>
            <p:cNvSpPr/>
            <p:nvPr/>
          </p:nvSpPr>
          <p:spPr>
            <a:xfrm>
              <a:off x="0" y="0"/>
              <a:ext cx="276414" cy="202128"/>
            </a:xfrm>
            <a:custGeom>
              <a:avLst/>
              <a:gdLst/>
              <a:ahLst/>
              <a:cxnLst/>
              <a:rect l="l" t="t" r="r" b="b"/>
              <a:pathLst>
                <a:path w="276414" h="202128">
                  <a:moveTo>
                    <a:pt x="0" y="0"/>
                  </a:moveTo>
                  <a:lnTo>
                    <a:pt x="276414" y="0"/>
                  </a:lnTo>
                  <a:lnTo>
                    <a:pt x="276414" y="202128"/>
                  </a:lnTo>
                  <a:lnTo>
                    <a:pt x="0" y="202128"/>
                  </a:lnTo>
                  <a:close/>
                </a:path>
              </a:pathLst>
            </a:custGeom>
            <a:solidFill>
              <a:srgbClr val="54181B"/>
            </a:solidFill>
          </p:spPr>
          <p:txBody>
            <a:bodyPr/>
            <a:lstStyle/>
            <a:p>
              <a:endParaRPr lang="en-US"/>
            </a:p>
          </p:txBody>
        </p:sp>
        <p:sp>
          <p:nvSpPr>
            <p:cNvPr id="12" name="TextBox 12"/>
            <p:cNvSpPr txBox="1"/>
            <p:nvPr/>
          </p:nvSpPr>
          <p:spPr>
            <a:xfrm>
              <a:off x="0" y="-38100"/>
              <a:ext cx="276414" cy="240228"/>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481886" y="232884"/>
            <a:ext cx="889273" cy="889273"/>
          </a:xfrm>
          <a:custGeom>
            <a:avLst/>
            <a:gdLst/>
            <a:ahLst/>
            <a:cxnLst/>
            <a:rect l="l" t="t" r="r" b="b"/>
            <a:pathLst>
              <a:path w="889273" h="889273">
                <a:moveTo>
                  <a:pt x="0" y="0"/>
                </a:moveTo>
                <a:lnTo>
                  <a:pt x="889273" y="0"/>
                </a:lnTo>
                <a:lnTo>
                  <a:pt x="889273" y="889273"/>
                </a:lnTo>
                <a:lnTo>
                  <a:pt x="0" y="889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p:cNvSpPr txBox="1"/>
          <p:nvPr/>
        </p:nvSpPr>
        <p:spPr>
          <a:xfrm>
            <a:off x="1748075" y="3694020"/>
            <a:ext cx="6244394" cy="2756085"/>
          </a:xfrm>
          <a:prstGeom prst="rect">
            <a:avLst/>
          </a:prstGeom>
        </p:spPr>
        <p:txBody>
          <a:bodyPr lIns="0" tIns="0" rIns="0" bIns="0" rtlCol="0" anchor="t">
            <a:spAutoFit/>
          </a:bodyPr>
          <a:lstStyle/>
          <a:p>
            <a:pPr algn="ctr">
              <a:lnSpc>
                <a:spcPts val="11085"/>
              </a:lnSpc>
            </a:pPr>
            <a:r>
              <a:rPr lang="en-US" sz="7917" b="1" dirty="0">
                <a:solidFill>
                  <a:srgbClr val="54181B"/>
                </a:solidFill>
                <a:latin typeface="Open Sauce Heavy"/>
                <a:ea typeface="Open Sauce Heavy"/>
                <a:cs typeface="Open Sauce Heavy"/>
                <a:sym typeface="Open Sauce Heavy"/>
              </a:rPr>
              <a:t>2025-2026 </a:t>
            </a:r>
          </a:p>
          <a:p>
            <a:pPr algn="ctr">
              <a:lnSpc>
                <a:spcPts val="11085"/>
              </a:lnSpc>
              <a:spcBef>
                <a:spcPct val="0"/>
              </a:spcBef>
            </a:pPr>
            <a:r>
              <a:rPr lang="en-US" sz="7917" b="1" dirty="0">
                <a:solidFill>
                  <a:srgbClr val="54181B"/>
                </a:solidFill>
                <a:latin typeface="Open Sauce Heavy"/>
                <a:ea typeface="Open Sauce Heavy"/>
                <a:cs typeface="Open Sauce Heavy"/>
                <a:sym typeface="Open Sauce Heavy"/>
              </a:rPr>
              <a:t>CALENDAR</a:t>
            </a:r>
          </a:p>
        </p:txBody>
      </p:sp>
      <p:sp>
        <p:nvSpPr>
          <p:cNvPr id="15" name="TextBox 15"/>
          <p:cNvSpPr txBox="1"/>
          <p:nvPr/>
        </p:nvSpPr>
        <p:spPr>
          <a:xfrm>
            <a:off x="12056485" y="224080"/>
            <a:ext cx="3960630" cy="401135"/>
          </a:xfrm>
          <a:prstGeom prst="rect">
            <a:avLst/>
          </a:prstGeom>
        </p:spPr>
        <p:txBody>
          <a:bodyPr lIns="0" tIns="0" rIns="0" bIns="0" rtlCol="0" anchor="t">
            <a:spAutoFit/>
          </a:bodyPr>
          <a:lstStyle/>
          <a:p>
            <a:pPr algn="l">
              <a:lnSpc>
                <a:spcPts val="3576"/>
              </a:lnSpc>
            </a:pPr>
            <a:r>
              <a:rPr lang="en-US" sz="1622" b="1" dirty="0">
                <a:solidFill>
                  <a:srgbClr val="FBFAFA"/>
                </a:solidFill>
                <a:latin typeface="Calibri (MS) Bold"/>
                <a:ea typeface="Calibri (MS) Bold"/>
                <a:cs typeface="Calibri (MS) Bold"/>
                <a:sym typeface="Calibri (MS) Bold"/>
              </a:rPr>
              <a:t>2025-26 Illinois HOSA Calendar of Events</a:t>
            </a:r>
          </a:p>
        </p:txBody>
      </p:sp>
      <p:sp>
        <p:nvSpPr>
          <p:cNvPr id="16" name="TextBox 16"/>
          <p:cNvSpPr txBox="1"/>
          <p:nvPr/>
        </p:nvSpPr>
        <p:spPr>
          <a:xfrm>
            <a:off x="10375603" y="644059"/>
            <a:ext cx="4271469" cy="401135"/>
          </a:xfrm>
          <a:prstGeom prst="rect">
            <a:avLst/>
          </a:prstGeom>
        </p:spPr>
        <p:txBody>
          <a:bodyPr lIns="0" tIns="0" rIns="0" bIns="0" rtlCol="0" anchor="t">
            <a:spAutoFit/>
          </a:bodyPr>
          <a:lstStyle/>
          <a:p>
            <a:pPr algn="l">
              <a:lnSpc>
                <a:spcPts val="3576"/>
              </a:lnSpc>
            </a:pPr>
            <a:r>
              <a:rPr lang="en-US" sz="1622" b="1" i="1" dirty="0">
                <a:solidFill>
                  <a:srgbClr val="FBFAFA"/>
                </a:solidFill>
                <a:latin typeface="Calibri (MS) Bold Italics"/>
                <a:ea typeface="Calibri (MS) Bold Italics"/>
                <a:cs typeface="Calibri (MS) Bold Italics"/>
                <a:sym typeface="Calibri (MS) Bold Italics"/>
              </a:rPr>
              <a:t>July 28-30</a:t>
            </a:r>
            <a:r>
              <a:rPr lang="en-US" sz="1622" b="1" dirty="0">
                <a:solidFill>
                  <a:srgbClr val="FBFAFA"/>
                </a:solidFill>
                <a:latin typeface="Calibri (MS) Bold"/>
                <a:ea typeface="Calibri (MS) Bold"/>
                <a:cs typeface="Calibri (MS) Bold"/>
                <a:sym typeface="Calibri (MS) Bold"/>
              </a:rPr>
              <a:t> - ICCCTSO State Officer workshop</a:t>
            </a:r>
          </a:p>
        </p:txBody>
      </p:sp>
      <p:sp>
        <p:nvSpPr>
          <p:cNvPr id="17" name="TextBox 17"/>
          <p:cNvSpPr txBox="1"/>
          <p:nvPr/>
        </p:nvSpPr>
        <p:spPr>
          <a:xfrm>
            <a:off x="10375603" y="1098317"/>
            <a:ext cx="6335259" cy="401135"/>
          </a:xfrm>
          <a:prstGeom prst="rect">
            <a:avLst/>
          </a:prstGeom>
        </p:spPr>
        <p:txBody>
          <a:bodyPr lIns="0" tIns="0" rIns="0" bIns="0" rtlCol="0" anchor="t">
            <a:spAutoFit/>
          </a:bodyPr>
          <a:lstStyle/>
          <a:p>
            <a:pPr algn="l">
              <a:lnSpc>
                <a:spcPts val="3576"/>
              </a:lnSpc>
            </a:pPr>
            <a:r>
              <a:rPr lang="en-US" sz="1622" b="1" i="1" dirty="0">
                <a:solidFill>
                  <a:srgbClr val="FBFAFA"/>
                </a:solidFill>
                <a:latin typeface="Calibri (MS) Bold Italics"/>
                <a:ea typeface="Calibri (MS) Bold Italics"/>
                <a:cs typeface="Calibri (MS) Bold Italics"/>
                <a:sym typeface="Calibri (MS) Bold Italics"/>
              </a:rPr>
              <a:t>September 8</a:t>
            </a:r>
            <a:r>
              <a:rPr lang="en-US" sz="1622" b="1" dirty="0">
                <a:solidFill>
                  <a:srgbClr val="FBFAFA"/>
                </a:solidFill>
                <a:latin typeface="Calibri (MS) Bold"/>
                <a:ea typeface="Calibri (MS) Bold"/>
                <a:cs typeface="Calibri (MS) Bold"/>
                <a:sym typeface="Calibri (MS) Bold"/>
              </a:rPr>
              <a:t> - Board Meeting – President Abraham Lincoln Hotel</a:t>
            </a:r>
          </a:p>
        </p:txBody>
      </p:sp>
      <p:sp>
        <p:nvSpPr>
          <p:cNvPr id="18" name="TextBox 18"/>
          <p:cNvSpPr txBox="1"/>
          <p:nvPr/>
        </p:nvSpPr>
        <p:spPr>
          <a:xfrm>
            <a:off x="10375603" y="1552575"/>
            <a:ext cx="7165194" cy="401135"/>
          </a:xfrm>
          <a:prstGeom prst="rect">
            <a:avLst/>
          </a:prstGeom>
        </p:spPr>
        <p:txBody>
          <a:bodyPr lIns="0" tIns="0" rIns="0" bIns="0" rtlCol="0" anchor="t">
            <a:spAutoFit/>
          </a:bodyPr>
          <a:lstStyle/>
          <a:p>
            <a:pPr algn="l">
              <a:lnSpc>
                <a:spcPts val="3576"/>
              </a:lnSpc>
            </a:pPr>
            <a:r>
              <a:rPr lang="en-US" sz="1622" b="1" i="1" dirty="0">
                <a:solidFill>
                  <a:srgbClr val="FBFAFA"/>
                </a:solidFill>
                <a:latin typeface="Calibri (MS) Bold Italics"/>
                <a:ea typeface="Calibri (MS) Bold Italics"/>
                <a:cs typeface="Calibri (MS) Bold Italics"/>
                <a:sym typeface="Calibri (MS) Bold Italics"/>
              </a:rPr>
              <a:t>October 8</a:t>
            </a:r>
            <a:r>
              <a:rPr lang="en-US" sz="1622" b="1" dirty="0">
                <a:solidFill>
                  <a:srgbClr val="FBFAFA"/>
                </a:solidFill>
                <a:latin typeface="Calibri (MS) Bold"/>
                <a:ea typeface="Calibri (MS) Bold"/>
                <a:cs typeface="Calibri (MS) Bold"/>
                <a:sym typeface="Calibri (MS) Bold"/>
              </a:rPr>
              <a:t> - Fall Leadership Conference – President Abraham Lincoln Hotel</a:t>
            </a:r>
          </a:p>
        </p:txBody>
      </p:sp>
      <p:sp>
        <p:nvSpPr>
          <p:cNvPr id="19" name="TextBox 19"/>
          <p:cNvSpPr txBox="1"/>
          <p:nvPr/>
        </p:nvSpPr>
        <p:spPr>
          <a:xfrm>
            <a:off x="10375603" y="2006822"/>
            <a:ext cx="4980933" cy="426702"/>
          </a:xfrm>
          <a:prstGeom prst="rect">
            <a:avLst/>
          </a:prstGeom>
        </p:spPr>
        <p:txBody>
          <a:bodyPr lIns="0" tIns="0" rIns="0" bIns="0" rtlCol="0" anchor="t">
            <a:spAutoFit/>
          </a:bodyPr>
          <a:lstStyle/>
          <a:p>
            <a:pPr algn="l">
              <a:lnSpc>
                <a:spcPts val="3576"/>
              </a:lnSpc>
            </a:pPr>
            <a:r>
              <a:rPr lang="en-US" sz="1622" b="1">
                <a:solidFill>
                  <a:srgbClr val="FBFAFA"/>
                </a:solidFill>
                <a:latin typeface="Calibri (MS) Bold"/>
                <a:ea typeface="Calibri (MS) Bold"/>
                <a:cs typeface="Calibri (MS) Bold"/>
                <a:sym typeface="Calibri (MS) Bold"/>
              </a:rPr>
              <a:t>October 15 - Affiliation deadline for HOSA 100 Club</a:t>
            </a:r>
          </a:p>
        </p:txBody>
      </p:sp>
      <p:sp>
        <p:nvSpPr>
          <p:cNvPr id="20" name="TextBox 20"/>
          <p:cNvSpPr txBox="1"/>
          <p:nvPr/>
        </p:nvSpPr>
        <p:spPr>
          <a:xfrm>
            <a:off x="10375603" y="2461080"/>
            <a:ext cx="6061570" cy="426702"/>
          </a:xfrm>
          <a:prstGeom prst="rect">
            <a:avLst/>
          </a:prstGeom>
        </p:spPr>
        <p:txBody>
          <a:bodyPr lIns="0" tIns="0" rIns="0" bIns="0" rtlCol="0" anchor="t">
            <a:spAutoFit/>
          </a:bodyPr>
          <a:lstStyle/>
          <a:p>
            <a:pPr algn="l">
              <a:lnSpc>
                <a:spcPts val="3576"/>
              </a:lnSpc>
            </a:pPr>
            <a:r>
              <a:rPr lang="en-US" sz="1622" b="1">
                <a:solidFill>
                  <a:srgbClr val="FBFAFA"/>
                </a:solidFill>
                <a:latin typeface="Calibri (MS) Bold"/>
                <a:ea typeface="Calibri (MS) Bold"/>
                <a:cs typeface="Calibri (MS) Bold"/>
                <a:sym typeface="Calibri (MS) Bold"/>
              </a:rPr>
              <a:t>November 1 Affiliation Deadline for 1st semester membership</a:t>
            </a:r>
          </a:p>
        </p:txBody>
      </p:sp>
      <p:sp>
        <p:nvSpPr>
          <p:cNvPr id="21" name="TextBox 21"/>
          <p:cNvSpPr txBox="1"/>
          <p:nvPr/>
        </p:nvSpPr>
        <p:spPr>
          <a:xfrm>
            <a:off x="10672512" y="2969815"/>
            <a:ext cx="6789418" cy="167407"/>
          </a:xfrm>
          <a:prstGeom prst="rect">
            <a:avLst/>
          </a:prstGeom>
        </p:spPr>
        <p:txBody>
          <a:bodyPr lIns="0" tIns="0" rIns="0" bIns="0" rtlCol="0" anchor="t">
            <a:spAutoFit/>
          </a:bodyPr>
          <a:lstStyle/>
          <a:p>
            <a:pPr algn="l">
              <a:lnSpc>
                <a:spcPts val="811"/>
              </a:lnSpc>
            </a:pPr>
            <a:r>
              <a:rPr lang="en-US" sz="1622" b="1">
                <a:solidFill>
                  <a:srgbClr val="FBFAFA"/>
                </a:solidFill>
                <a:latin typeface="Calibri (MS) Bold"/>
                <a:ea typeface="Calibri (MS) Bold"/>
                <a:cs typeface="Calibri (MS) Bold"/>
                <a:sym typeface="Calibri (MS) Bold"/>
              </a:rPr>
              <a:t>*(Membership must be completed by November 1 to qualify for State</a:t>
            </a:r>
          </a:p>
        </p:txBody>
      </p:sp>
      <p:sp>
        <p:nvSpPr>
          <p:cNvPr id="22" name="TextBox 22"/>
          <p:cNvSpPr txBox="1"/>
          <p:nvPr/>
        </p:nvSpPr>
        <p:spPr>
          <a:xfrm>
            <a:off x="10845202" y="3002288"/>
            <a:ext cx="2298905" cy="750590"/>
          </a:xfrm>
          <a:prstGeom prst="rect">
            <a:avLst/>
          </a:prstGeom>
        </p:spPr>
        <p:txBody>
          <a:bodyPr lIns="0" tIns="0" rIns="0" bIns="0" rtlCol="0" anchor="t">
            <a:spAutoFit/>
          </a:bodyPr>
          <a:lstStyle/>
          <a:p>
            <a:pPr algn="l">
              <a:lnSpc>
                <a:spcPts val="3149"/>
              </a:lnSpc>
            </a:pPr>
            <a:r>
              <a:rPr lang="en-US" sz="1622" b="1" dirty="0">
                <a:solidFill>
                  <a:srgbClr val="FBFAFA"/>
                </a:solidFill>
                <a:latin typeface="Calibri (MS) Bold"/>
                <a:ea typeface="Calibri (MS) Bold"/>
                <a:cs typeface="Calibri (MS) Bold"/>
                <a:sym typeface="Calibri (MS) Bold"/>
              </a:rPr>
              <a:t>Leadership Conference)</a:t>
            </a:r>
          </a:p>
          <a:p>
            <a:pPr algn="l">
              <a:lnSpc>
                <a:spcPts val="3149"/>
              </a:lnSpc>
            </a:pPr>
            <a:endParaRPr lang="en-US" sz="1622" b="1" dirty="0">
              <a:solidFill>
                <a:srgbClr val="FBFAFA"/>
              </a:solidFill>
              <a:latin typeface="Calibri (MS) Bold"/>
              <a:ea typeface="Calibri (MS) Bold"/>
              <a:cs typeface="Calibri (MS) Bold"/>
              <a:sym typeface="Calibri (MS) Bold"/>
            </a:endParaRPr>
          </a:p>
        </p:txBody>
      </p:sp>
      <p:sp>
        <p:nvSpPr>
          <p:cNvPr id="23" name="TextBox 23"/>
          <p:cNvSpPr txBox="1"/>
          <p:nvPr/>
        </p:nvSpPr>
        <p:spPr>
          <a:xfrm>
            <a:off x="10375603" y="3472912"/>
            <a:ext cx="3661197" cy="131831"/>
          </a:xfrm>
          <a:prstGeom prst="rect">
            <a:avLst/>
          </a:prstGeom>
        </p:spPr>
        <p:txBody>
          <a:bodyPr lIns="0" tIns="0" rIns="0" bIns="0" rtlCol="0" anchor="t">
            <a:spAutoFit/>
          </a:bodyPr>
          <a:lstStyle/>
          <a:p>
            <a:pPr algn="l">
              <a:lnSpc>
                <a:spcPts val="811"/>
              </a:lnSpc>
            </a:pPr>
            <a:r>
              <a:rPr lang="en-US" sz="1622" b="1" dirty="0">
                <a:solidFill>
                  <a:srgbClr val="FBFAFA"/>
                </a:solidFill>
                <a:latin typeface="Calibri (MS) Bold"/>
                <a:ea typeface="Calibri (MS) Bold"/>
                <a:cs typeface="Calibri (MS) Bold"/>
                <a:sym typeface="Calibri (MS) Bold"/>
              </a:rPr>
              <a:t> November 3-7 National HOSA Week</a:t>
            </a:r>
          </a:p>
        </p:txBody>
      </p:sp>
      <p:sp>
        <p:nvSpPr>
          <p:cNvPr id="24" name="TextBox 24"/>
          <p:cNvSpPr txBox="1"/>
          <p:nvPr/>
        </p:nvSpPr>
        <p:spPr>
          <a:xfrm>
            <a:off x="10375603" y="3680746"/>
            <a:ext cx="6325238" cy="439608"/>
          </a:xfrm>
          <a:prstGeom prst="rect">
            <a:avLst/>
          </a:prstGeom>
        </p:spPr>
        <p:txBody>
          <a:bodyPr lIns="0" tIns="0" rIns="0" bIns="0" rtlCol="0" anchor="t">
            <a:spAutoFit/>
          </a:bodyPr>
          <a:lstStyle/>
          <a:p>
            <a:pPr algn="l">
              <a:lnSpc>
                <a:spcPts val="3960"/>
              </a:lnSpc>
            </a:pPr>
            <a:r>
              <a:rPr lang="en-US" sz="1622" b="1" dirty="0">
                <a:solidFill>
                  <a:srgbClr val="FBFAFA"/>
                </a:solidFill>
                <a:latin typeface="Calibri (MS) Bold"/>
                <a:ea typeface="Calibri (MS) Bold"/>
                <a:cs typeface="Calibri (MS) Bold"/>
                <a:sym typeface="Calibri (MS) Bold"/>
              </a:rPr>
              <a:t>November 26 – Registration Deadline for SLC Preliminary Rounds</a:t>
            </a:r>
          </a:p>
        </p:txBody>
      </p:sp>
      <p:sp>
        <p:nvSpPr>
          <p:cNvPr id="25" name="TextBox 25"/>
          <p:cNvSpPr txBox="1"/>
          <p:nvPr/>
        </p:nvSpPr>
        <p:spPr>
          <a:xfrm>
            <a:off x="10375603" y="4183854"/>
            <a:ext cx="3993500" cy="439608"/>
          </a:xfrm>
          <a:prstGeom prst="rect">
            <a:avLst/>
          </a:prstGeom>
        </p:spPr>
        <p:txBody>
          <a:bodyPr lIns="0" tIns="0" rIns="0" bIns="0" rtlCol="0" anchor="t">
            <a:spAutoFit/>
          </a:bodyPr>
          <a:lstStyle/>
          <a:p>
            <a:pPr algn="l">
              <a:lnSpc>
                <a:spcPts val="3960"/>
              </a:lnSpc>
            </a:pPr>
            <a:r>
              <a:rPr lang="en-US" sz="1622" b="1" dirty="0">
                <a:solidFill>
                  <a:srgbClr val="FBFAFA"/>
                </a:solidFill>
                <a:latin typeface="Calibri (MS) Bold"/>
                <a:ea typeface="Calibri (MS) Bold"/>
                <a:cs typeface="Calibri (MS) Bold"/>
                <a:sym typeface="Calibri (MS) Bold"/>
              </a:rPr>
              <a:t>December 1 – 5 – SLC Preliminary Rounds</a:t>
            </a:r>
          </a:p>
        </p:txBody>
      </p:sp>
      <p:sp>
        <p:nvSpPr>
          <p:cNvPr id="26" name="TextBox 26"/>
          <p:cNvSpPr txBox="1"/>
          <p:nvPr/>
        </p:nvSpPr>
        <p:spPr>
          <a:xfrm>
            <a:off x="10375603" y="4704787"/>
            <a:ext cx="5656364" cy="372281"/>
          </a:xfrm>
          <a:prstGeom prst="rect">
            <a:avLst/>
          </a:prstGeom>
        </p:spPr>
        <p:txBody>
          <a:bodyPr lIns="0" tIns="0" rIns="0" bIns="0" rtlCol="0" anchor="t">
            <a:spAutoFit/>
          </a:bodyPr>
          <a:lstStyle/>
          <a:p>
            <a:pPr algn="l">
              <a:lnSpc>
                <a:spcPts val="3287"/>
              </a:lnSpc>
            </a:pPr>
            <a:r>
              <a:rPr lang="en-US" sz="1622" b="1" i="1" dirty="0">
                <a:solidFill>
                  <a:srgbClr val="FBFAFA"/>
                </a:solidFill>
                <a:latin typeface="Calibri (MS) Bold Italics"/>
                <a:ea typeface="Calibri (MS) Bold Italics"/>
                <a:cs typeface="Calibri (MS) Bold Italics"/>
                <a:sym typeface="Calibri (MS) Bold Italics"/>
              </a:rPr>
              <a:t>December 7 &amp; 8</a:t>
            </a:r>
            <a:r>
              <a:rPr lang="en-US" sz="1622" b="1" dirty="0">
                <a:solidFill>
                  <a:srgbClr val="FBFAFA"/>
                </a:solidFill>
                <a:latin typeface="Calibri (MS) Bold"/>
                <a:ea typeface="Calibri (MS) Bold"/>
                <a:cs typeface="Calibri (MS) Bold"/>
                <a:sym typeface="Calibri (MS) Bold"/>
              </a:rPr>
              <a:t> - State Officer Retreat and Board Meeting </a:t>
            </a:r>
          </a:p>
        </p:txBody>
      </p:sp>
      <p:sp>
        <p:nvSpPr>
          <p:cNvPr id="27" name="TextBox 27"/>
          <p:cNvSpPr txBox="1"/>
          <p:nvPr/>
        </p:nvSpPr>
        <p:spPr>
          <a:xfrm>
            <a:off x="10375603" y="5101895"/>
            <a:ext cx="6435948" cy="451509"/>
          </a:xfrm>
          <a:prstGeom prst="rect">
            <a:avLst/>
          </a:prstGeom>
        </p:spPr>
        <p:txBody>
          <a:bodyPr lIns="0" tIns="0" rIns="0" bIns="0" rtlCol="0" anchor="t">
            <a:spAutoFit/>
          </a:bodyPr>
          <a:lstStyle/>
          <a:p>
            <a:pPr algn="l">
              <a:lnSpc>
                <a:spcPts val="3866"/>
              </a:lnSpc>
            </a:pPr>
            <a:r>
              <a:rPr lang="en-US" sz="1622" b="1">
                <a:solidFill>
                  <a:srgbClr val="FBFAFA"/>
                </a:solidFill>
                <a:latin typeface="Calibri (MS) Bold"/>
                <a:ea typeface="Calibri (MS) Bold"/>
                <a:cs typeface="Calibri (MS) Bold"/>
                <a:sym typeface="Calibri (MS) Bold"/>
              </a:rPr>
              <a:t>February 1 -Deadline for State Leadership Conference Registration</a:t>
            </a:r>
          </a:p>
        </p:txBody>
      </p:sp>
      <p:sp>
        <p:nvSpPr>
          <p:cNvPr id="28" name="TextBox 28"/>
          <p:cNvSpPr txBox="1"/>
          <p:nvPr/>
        </p:nvSpPr>
        <p:spPr>
          <a:xfrm>
            <a:off x="10375603" y="5613292"/>
            <a:ext cx="6115484" cy="372281"/>
          </a:xfrm>
          <a:prstGeom prst="rect">
            <a:avLst/>
          </a:prstGeom>
        </p:spPr>
        <p:txBody>
          <a:bodyPr lIns="0" tIns="0" rIns="0" bIns="0" rtlCol="0" anchor="t">
            <a:spAutoFit/>
          </a:bodyPr>
          <a:lstStyle/>
          <a:p>
            <a:pPr algn="l">
              <a:lnSpc>
                <a:spcPts val="3287"/>
              </a:lnSpc>
            </a:pPr>
            <a:r>
              <a:rPr lang="en-US" sz="1622" b="1" i="1" dirty="0">
                <a:solidFill>
                  <a:srgbClr val="FBFAFA"/>
                </a:solidFill>
                <a:latin typeface="Calibri (MS) Bold Italics"/>
                <a:ea typeface="Calibri (MS) Bold Italics"/>
                <a:cs typeface="Calibri (MS) Bold Italics"/>
                <a:sym typeface="Calibri (MS) Bold Italics"/>
              </a:rPr>
              <a:t>January 26</a:t>
            </a:r>
            <a:r>
              <a:rPr lang="en-US" sz="1622" b="1" dirty="0">
                <a:solidFill>
                  <a:srgbClr val="FBFAFA"/>
                </a:solidFill>
                <a:latin typeface="Calibri (MS) Bold"/>
                <a:ea typeface="Calibri (MS) Bold"/>
                <a:cs typeface="Calibri (MS) Bold"/>
                <a:sym typeface="Calibri (MS) Bold"/>
              </a:rPr>
              <a:t> - Board Meeting – President Abraham Lincoln Hotel</a:t>
            </a:r>
          </a:p>
        </p:txBody>
      </p:sp>
      <p:sp>
        <p:nvSpPr>
          <p:cNvPr id="29" name="TextBox 29"/>
          <p:cNvSpPr txBox="1"/>
          <p:nvPr/>
        </p:nvSpPr>
        <p:spPr>
          <a:xfrm>
            <a:off x="10375603" y="6010400"/>
            <a:ext cx="6726424" cy="429990"/>
          </a:xfrm>
          <a:prstGeom prst="rect">
            <a:avLst/>
          </a:prstGeom>
        </p:spPr>
        <p:txBody>
          <a:bodyPr lIns="0" tIns="0" rIns="0" bIns="0" rtlCol="0" anchor="t">
            <a:spAutoFit/>
          </a:bodyPr>
          <a:lstStyle/>
          <a:p>
            <a:pPr algn="l">
              <a:lnSpc>
                <a:spcPts val="3866"/>
              </a:lnSpc>
            </a:pPr>
            <a:r>
              <a:rPr lang="en-US" sz="1622" b="1" dirty="0">
                <a:solidFill>
                  <a:srgbClr val="FBFAFA"/>
                </a:solidFill>
                <a:latin typeface="Calibri (MS) Bold"/>
                <a:ea typeface="Calibri (MS) Bold"/>
                <a:cs typeface="Calibri (MS) Bold"/>
                <a:sym typeface="Calibri (MS) Bold"/>
              </a:rPr>
              <a:t>March 18 - 20 - State Leadership Conference - BOS Center, Springfield</a:t>
            </a:r>
          </a:p>
        </p:txBody>
      </p:sp>
      <p:sp>
        <p:nvSpPr>
          <p:cNvPr id="30" name="TextBox 30"/>
          <p:cNvSpPr txBox="1"/>
          <p:nvPr/>
        </p:nvSpPr>
        <p:spPr>
          <a:xfrm>
            <a:off x="10672512" y="6547699"/>
            <a:ext cx="3631197" cy="131831"/>
          </a:xfrm>
          <a:prstGeom prst="rect">
            <a:avLst/>
          </a:prstGeom>
        </p:spPr>
        <p:txBody>
          <a:bodyPr lIns="0" tIns="0" rIns="0" bIns="0" rtlCol="0" anchor="t">
            <a:spAutoFit/>
          </a:bodyPr>
          <a:lstStyle/>
          <a:p>
            <a:pPr algn="l">
              <a:lnSpc>
                <a:spcPts val="811"/>
              </a:lnSpc>
            </a:pPr>
            <a:r>
              <a:rPr lang="en-US" sz="1622" b="1" dirty="0">
                <a:solidFill>
                  <a:srgbClr val="FBFAFA"/>
                </a:solidFill>
                <a:latin typeface="Calibri (MS) Bold"/>
                <a:ea typeface="Calibri (MS) Bold"/>
                <a:cs typeface="Calibri (MS) Bold"/>
                <a:sym typeface="Calibri (MS) Bold"/>
              </a:rPr>
              <a:t>*Round 1 tests to be held February 23 - 27</a:t>
            </a:r>
          </a:p>
        </p:txBody>
      </p:sp>
      <p:sp>
        <p:nvSpPr>
          <p:cNvPr id="31" name="TextBox 31"/>
          <p:cNvSpPr txBox="1"/>
          <p:nvPr/>
        </p:nvSpPr>
        <p:spPr>
          <a:xfrm>
            <a:off x="10375603" y="6626934"/>
            <a:ext cx="2389511" cy="449226"/>
          </a:xfrm>
          <a:prstGeom prst="rect">
            <a:avLst/>
          </a:prstGeom>
        </p:spPr>
        <p:txBody>
          <a:bodyPr lIns="0" tIns="0" rIns="0" bIns="0" rtlCol="0" anchor="t">
            <a:spAutoFit/>
          </a:bodyPr>
          <a:lstStyle/>
          <a:p>
            <a:pPr algn="l">
              <a:lnSpc>
                <a:spcPts val="4056"/>
              </a:lnSpc>
            </a:pPr>
            <a:r>
              <a:rPr lang="en-US" sz="1622" b="1" i="1" dirty="0">
                <a:solidFill>
                  <a:srgbClr val="FBFAFA"/>
                </a:solidFill>
                <a:latin typeface="Calibri (MS) Bold Italics"/>
                <a:ea typeface="Calibri (MS) Bold Italics"/>
                <a:cs typeface="Calibri (MS) Bold Italics"/>
                <a:sym typeface="Calibri (MS) Bold Italics"/>
              </a:rPr>
              <a:t>April 13</a:t>
            </a:r>
            <a:r>
              <a:rPr lang="en-US" sz="1622" b="1" dirty="0">
                <a:solidFill>
                  <a:srgbClr val="FBFAFA"/>
                </a:solidFill>
                <a:latin typeface="Calibri (MS) Bold"/>
                <a:ea typeface="Calibri (MS) Bold"/>
                <a:cs typeface="Calibri (MS) Bold"/>
                <a:sym typeface="Calibri (MS) Bold"/>
              </a:rPr>
              <a:t> - Board Meeting</a:t>
            </a:r>
          </a:p>
        </p:txBody>
      </p:sp>
      <p:sp>
        <p:nvSpPr>
          <p:cNvPr id="32" name="TextBox 32"/>
          <p:cNvSpPr txBox="1"/>
          <p:nvPr/>
        </p:nvSpPr>
        <p:spPr>
          <a:xfrm>
            <a:off x="10375603" y="7176431"/>
            <a:ext cx="6992083" cy="373631"/>
          </a:xfrm>
          <a:prstGeom prst="rect">
            <a:avLst/>
          </a:prstGeom>
        </p:spPr>
        <p:txBody>
          <a:bodyPr lIns="0" tIns="0" rIns="0" bIns="0" rtlCol="0" anchor="t">
            <a:spAutoFit/>
          </a:bodyPr>
          <a:lstStyle/>
          <a:p>
            <a:pPr algn="l">
              <a:lnSpc>
                <a:spcPts val="3097"/>
              </a:lnSpc>
            </a:pPr>
            <a:r>
              <a:rPr lang="en-US" sz="1622" b="1">
                <a:solidFill>
                  <a:srgbClr val="FBFAFA"/>
                </a:solidFill>
                <a:latin typeface="Calibri (MS) Bold"/>
                <a:ea typeface="Calibri (MS) Bold"/>
                <a:cs typeface="Calibri (MS) Bold"/>
                <a:sym typeface="Calibri (MS) Bold"/>
              </a:rPr>
              <a:t>May 1 - Deadline for National HOSA Leadership Conference Registration</a:t>
            </a:r>
          </a:p>
        </p:txBody>
      </p:sp>
      <p:sp>
        <p:nvSpPr>
          <p:cNvPr id="33" name="TextBox 33"/>
          <p:cNvSpPr txBox="1"/>
          <p:nvPr/>
        </p:nvSpPr>
        <p:spPr>
          <a:xfrm>
            <a:off x="10375603" y="7535439"/>
            <a:ext cx="6820940" cy="449226"/>
          </a:xfrm>
          <a:prstGeom prst="rect">
            <a:avLst/>
          </a:prstGeom>
        </p:spPr>
        <p:txBody>
          <a:bodyPr lIns="0" tIns="0" rIns="0" bIns="0" rtlCol="0" anchor="t">
            <a:spAutoFit/>
          </a:bodyPr>
          <a:lstStyle/>
          <a:p>
            <a:pPr algn="l">
              <a:lnSpc>
                <a:spcPts val="4056"/>
              </a:lnSpc>
            </a:pPr>
            <a:r>
              <a:rPr lang="en-US" sz="1622" b="1" dirty="0">
                <a:solidFill>
                  <a:srgbClr val="FBFAFA"/>
                </a:solidFill>
                <a:latin typeface="Calibri (MS) Bold"/>
                <a:ea typeface="Calibri (MS) Bold"/>
                <a:cs typeface="Calibri (MS) Bold"/>
                <a:sym typeface="Calibri (MS) Bold"/>
              </a:rPr>
              <a:t>June 17 - 20 International HOSA Leadership Conference, Indianapolis, IN</a:t>
            </a:r>
          </a:p>
        </p:txBody>
      </p:sp>
      <p:sp>
        <p:nvSpPr>
          <p:cNvPr id="34" name="TextBox 34"/>
          <p:cNvSpPr txBox="1"/>
          <p:nvPr/>
        </p:nvSpPr>
        <p:spPr>
          <a:xfrm>
            <a:off x="10375603" y="8084947"/>
            <a:ext cx="5020335" cy="700300"/>
          </a:xfrm>
          <a:prstGeom prst="rect">
            <a:avLst/>
          </a:prstGeom>
        </p:spPr>
        <p:txBody>
          <a:bodyPr lIns="0" tIns="0" rIns="0" bIns="0" rtlCol="0" anchor="t">
            <a:spAutoFit/>
          </a:bodyPr>
          <a:lstStyle/>
          <a:p>
            <a:pPr algn="l">
              <a:lnSpc>
                <a:spcPts val="3097"/>
              </a:lnSpc>
            </a:pPr>
            <a:r>
              <a:rPr lang="en-US" sz="1622">
                <a:solidFill>
                  <a:srgbClr val="FBFAFA"/>
                </a:solidFill>
                <a:latin typeface="Calibri (MS)"/>
                <a:ea typeface="Calibri (MS)"/>
                <a:cs typeface="Calibri (MS)"/>
                <a:sym typeface="Calibri (MS)"/>
              </a:rPr>
              <a:t> </a:t>
            </a:r>
          </a:p>
          <a:p>
            <a:pPr algn="l">
              <a:lnSpc>
                <a:spcPts val="2125"/>
              </a:lnSpc>
            </a:pPr>
            <a:r>
              <a:rPr lang="en-US" sz="1622">
                <a:solidFill>
                  <a:srgbClr val="FBFAFA"/>
                </a:solidFill>
                <a:latin typeface="Calibri (MS)"/>
                <a:ea typeface="Calibri (MS)"/>
                <a:cs typeface="Calibri (MS)"/>
                <a:sym typeface="Calibri (MS)"/>
              </a:rPr>
              <a:t>Future State Leadership Conferences – Springfield, IL</a:t>
            </a:r>
          </a:p>
        </p:txBody>
      </p:sp>
      <p:sp>
        <p:nvSpPr>
          <p:cNvPr id="35" name="TextBox 35"/>
          <p:cNvSpPr txBox="1"/>
          <p:nvPr/>
        </p:nvSpPr>
        <p:spPr>
          <a:xfrm>
            <a:off x="10969421" y="8748229"/>
            <a:ext cx="1914197" cy="622350"/>
          </a:xfrm>
          <a:prstGeom prst="rect">
            <a:avLst/>
          </a:prstGeom>
        </p:spPr>
        <p:txBody>
          <a:bodyPr lIns="0" tIns="0" rIns="0" bIns="0" rtlCol="0" anchor="t">
            <a:spAutoFit/>
          </a:bodyPr>
          <a:lstStyle/>
          <a:p>
            <a:pPr algn="just">
              <a:lnSpc>
                <a:spcPts val="2125"/>
              </a:lnSpc>
            </a:pPr>
            <a:r>
              <a:rPr lang="en-US" sz="1622" dirty="0">
                <a:solidFill>
                  <a:srgbClr val="FBFAFA"/>
                </a:solidFill>
                <a:latin typeface="Calibri (MS)"/>
                <a:ea typeface="Calibri (MS)"/>
                <a:cs typeface="Calibri (MS)"/>
                <a:sym typeface="Calibri (MS)"/>
              </a:rPr>
              <a:t>March 17 - 19, 2027</a:t>
            </a:r>
          </a:p>
          <a:p>
            <a:pPr algn="just">
              <a:lnSpc>
                <a:spcPts val="3097"/>
              </a:lnSpc>
            </a:pPr>
            <a:r>
              <a:rPr lang="en-US" sz="1622" dirty="0">
                <a:solidFill>
                  <a:srgbClr val="FBFAFA"/>
                </a:solidFill>
                <a:latin typeface="Calibri (MS)"/>
                <a:ea typeface="Calibri (MS)"/>
                <a:cs typeface="Calibri (MS)"/>
                <a:sym typeface="Calibri (MS)"/>
              </a:rPr>
              <a:t>March 15 - 17, 2028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333" r="-33333"/>
            </a:stretch>
          </a:blipFill>
        </p:spPr>
        <p:txBody>
          <a:bodyPr/>
          <a:lstStyle/>
          <a:p>
            <a:endParaRPr lang="en-US"/>
          </a:p>
        </p:txBody>
      </p:sp>
      <p:grpSp>
        <p:nvGrpSpPr>
          <p:cNvPr id="3" name="Group 3"/>
          <p:cNvGrpSpPr/>
          <p:nvPr/>
        </p:nvGrpSpPr>
        <p:grpSpPr>
          <a:xfrm>
            <a:off x="2218120" y="2394086"/>
            <a:ext cx="13851760" cy="5498828"/>
            <a:chOff x="0" y="0"/>
            <a:chExt cx="4274726" cy="1696967"/>
          </a:xfrm>
        </p:grpSpPr>
        <p:sp>
          <p:nvSpPr>
            <p:cNvPr id="4" name="Freeform 4"/>
            <p:cNvSpPr/>
            <p:nvPr/>
          </p:nvSpPr>
          <p:spPr>
            <a:xfrm>
              <a:off x="0" y="0"/>
              <a:ext cx="4274726" cy="1696967"/>
            </a:xfrm>
            <a:custGeom>
              <a:avLst/>
              <a:gdLst/>
              <a:ahLst/>
              <a:cxnLst/>
              <a:rect l="l" t="t" r="r" b="b"/>
              <a:pathLst>
                <a:path w="4274726" h="1696967">
                  <a:moveTo>
                    <a:pt x="0" y="0"/>
                  </a:moveTo>
                  <a:lnTo>
                    <a:pt x="4274726" y="0"/>
                  </a:lnTo>
                  <a:lnTo>
                    <a:pt x="4274726" y="1696967"/>
                  </a:lnTo>
                  <a:lnTo>
                    <a:pt x="0" y="1696967"/>
                  </a:lnTo>
                  <a:close/>
                </a:path>
              </a:pathLst>
            </a:custGeom>
            <a:solidFill>
              <a:srgbClr val="7C1719"/>
            </a:solidFill>
          </p:spPr>
          <p:txBody>
            <a:bodyPr/>
            <a:lstStyle/>
            <a:p>
              <a:endParaRPr lang="en-US"/>
            </a:p>
          </p:txBody>
        </p:sp>
        <p:sp>
          <p:nvSpPr>
            <p:cNvPr id="5" name="TextBox 5"/>
            <p:cNvSpPr txBox="1"/>
            <p:nvPr/>
          </p:nvSpPr>
          <p:spPr>
            <a:xfrm>
              <a:off x="0" y="-38100"/>
              <a:ext cx="4274726" cy="17350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799167" y="2770057"/>
            <a:ext cx="12689666" cy="4746885"/>
            <a:chOff x="0" y="0"/>
            <a:chExt cx="3916098" cy="1464914"/>
          </a:xfrm>
        </p:grpSpPr>
        <p:sp>
          <p:nvSpPr>
            <p:cNvPr id="7" name="Freeform 7"/>
            <p:cNvSpPr/>
            <p:nvPr/>
          </p:nvSpPr>
          <p:spPr>
            <a:xfrm>
              <a:off x="0" y="0"/>
              <a:ext cx="3916098" cy="1464914"/>
            </a:xfrm>
            <a:custGeom>
              <a:avLst/>
              <a:gdLst/>
              <a:ahLst/>
              <a:cxnLst/>
              <a:rect l="l" t="t" r="r" b="b"/>
              <a:pathLst>
                <a:path w="3916098" h="1464914">
                  <a:moveTo>
                    <a:pt x="0" y="0"/>
                  </a:moveTo>
                  <a:lnTo>
                    <a:pt x="3916098" y="0"/>
                  </a:lnTo>
                  <a:lnTo>
                    <a:pt x="3916098" y="1464914"/>
                  </a:lnTo>
                  <a:lnTo>
                    <a:pt x="0" y="1464914"/>
                  </a:lnTo>
                  <a:close/>
                </a:path>
              </a:pathLst>
            </a:custGeom>
            <a:solidFill>
              <a:srgbClr val="000000">
                <a:alpha val="0"/>
              </a:srgbClr>
            </a:solidFill>
            <a:ln w="114300" cap="sq">
              <a:solidFill>
                <a:srgbClr val="FFFFFF"/>
              </a:solidFill>
              <a:prstDash val="solid"/>
              <a:miter/>
            </a:ln>
          </p:spPr>
          <p:txBody>
            <a:bodyPr/>
            <a:lstStyle/>
            <a:p>
              <a:endParaRPr lang="en-US"/>
            </a:p>
          </p:txBody>
        </p:sp>
        <p:sp>
          <p:nvSpPr>
            <p:cNvPr id="8" name="TextBox 8"/>
            <p:cNvSpPr txBox="1"/>
            <p:nvPr/>
          </p:nvSpPr>
          <p:spPr>
            <a:xfrm>
              <a:off x="0" y="-38100"/>
              <a:ext cx="3916098" cy="150301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flipV="1">
            <a:off x="2589254" y="6920449"/>
            <a:ext cx="4562035" cy="9758363"/>
          </a:xfrm>
          <a:custGeom>
            <a:avLst/>
            <a:gdLst/>
            <a:ahLst/>
            <a:cxnLst/>
            <a:rect l="l" t="t" r="r" b="b"/>
            <a:pathLst>
              <a:path w="4562035" h="9758363">
                <a:moveTo>
                  <a:pt x="0" y="9758363"/>
                </a:moveTo>
                <a:lnTo>
                  <a:pt x="4562035" y="9758363"/>
                </a:lnTo>
                <a:lnTo>
                  <a:pt x="4562035" y="0"/>
                </a:lnTo>
                <a:lnTo>
                  <a:pt x="0" y="0"/>
                </a:lnTo>
                <a:lnTo>
                  <a:pt x="0" y="975836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5400000" flipH="1" flipV="1">
            <a:off x="11742164" y="-6394888"/>
            <a:ext cx="4562035" cy="9758363"/>
          </a:xfrm>
          <a:custGeom>
            <a:avLst/>
            <a:gdLst/>
            <a:ahLst/>
            <a:cxnLst/>
            <a:rect l="l" t="t" r="r" b="b"/>
            <a:pathLst>
              <a:path w="4562035" h="9758363">
                <a:moveTo>
                  <a:pt x="4562035" y="9758363"/>
                </a:moveTo>
                <a:lnTo>
                  <a:pt x="0" y="9758363"/>
                </a:lnTo>
                <a:lnTo>
                  <a:pt x="0" y="0"/>
                </a:lnTo>
                <a:lnTo>
                  <a:pt x="4562035" y="0"/>
                </a:lnTo>
                <a:lnTo>
                  <a:pt x="4562035" y="975836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4042821" y="4003150"/>
            <a:ext cx="10202358" cy="2052100"/>
          </a:xfrm>
          <a:prstGeom prst="rect">
            <a:avLst/>
          </a:prstGeom>
        </p:spPr>
        <p:txBody>
          <a:bodyPr lIns="0" tIns="0" rIns="0" bIns="0" rtlCol="0" anchor="t">
            <a:spAutoFit/>
          </a:bodyPr>
          <a:lstStyle/>
          <a:p>
            <a:pPr algn="ctr">
              <a:lnSpc>
                <a:spcPts val="16778"/>
              </a:lnSpc>
            </a:pPr>
            <a:r>
              <a:rPr lang="en-US" sz="11984" b="1">
                <a:solidFill>
                  <a:srgbClr val="FBFAFA"/>
                </a:solidFill>
                <a:latin typeface="Open Sauce Heavy"/>
                <a:ea typeface="Open Sauce Heavy"/>
                <a:cs typeface="Open Sauce Heavy"/>
                <a:sym typeface="Open Sauce Heavy"/>
              </a:rPr>
              <a:t>Q&amp;A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704</Words>
  <Application>Microsoft Macintosh PowerPoint</Application>
  <PresentationFormat>Custom</PresentationFormat>
  <Paragraphs>86</Paragraphs>
  <Slides>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Calibri (MS) Bold</vt:lpstr>
      <vt:lpstr>Kollektif</vt:lpstr>
      <vt:lpstr>Kollektif Bold</vt:lpstr>
      <vt:lpstr>Arial</vt:lpstr>
      <vt:lpstr>Calibri (MS) Bold Italics</vt:lpstr>
      <vt:lpstr>Calibri (MS)</vt:lpstr>
      <vt:lpstr>Open Sauce Semi-Bold</vt:lpstr>
      <vt:lpstr>Open Sauce Heavy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Start A IL HOSA Chapter</dc:title>
  <cp:lastModifiedBy>Luis Lopez03</cp:lastModifiedBy>
  <cp:revision>5</cp:revision>
  <dcterms:created xsi:type="dcterms:W3CDTF">2006-08-16T00:00:00Z</dcterms:created>
  <dcterms:modified xsi:type="dcterms:W3CDTF">2025-07-17T02:48:38Z</dcterms:modified>
  <dc:identifier>DAGPXb86LI8</dc:identifier>
</cp:coreProperties>
</file>